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1" r:id="rId14"/>
    <p:sldId id="270" r:id="rId15"/>
    <p:sldId id="272" r:id="rId16"/>
    <p:sldId id="273" r:id="rId17"/>
    <p:sldId id="274" r:id="rId18"/>
    <p:sldId id="275" r:id="rId19"/>
    <p:sldId id="276" r:id="rId20"/>
    <p:sldId id="277" r:id="rId21"/>
    <p:sldId id="278" r:id="rId22"/>
    <p:sldId id="279" r:id="rId23"/>
    <p:sldId id="280" r:id="rId24"/>
    <p:sldId id="282" r:id="rId25"/>
    <p:sldId id="281" r:id="rId26"/>
    <p:sldId id="285" r:id="rId27"/>
    <p:sldId id="286" r:id="rId28"/>
    <p:sldId id="287" r:id="rId29"/>
    <p:sldId id="283" r:id="rId30"/>
    <p:sldId id="284" r:id="rId31"/>
    <p:sldId id="288" r:id="rId32"/>
    <p:sldId id="295" r:id="rId33"/>
    <p:sldId id="291" r:id="rId34"/>
    <p:sldId id="296" r:id="rId35"/>
    <p:sldId id="297" r:id="rId36"/>
    <p:sldId id="298" r:id="rId37"/>
    <p:sldId id="293" r:id="rId38"/>
    <p:sldId id="299"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p:restoredTop sz="94663"/>
  </p:normalViewPr>
  <p:slideViewPr>
    <p:cSldViewPr snapToGrid="0">
      <p:cViewPr varScale="1">
        <p:scale>
          <a:sx n="144" d="100"/>
          <a:sy n="144" d="100"/>
        </p:scale>
        <p:origin x="1504" y="184"/>
      </p:cViewPr>
      <p:guideLst>
        <p:guide orient="horz" pos="261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6C4C1-0F21-8047-9A3C-BDA0D0B153B7}" type="datetimeFigureOut">
              <a:rPr lang="en-US" smtClean="0"/>
              <a:t>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F95C0-864D-C54F-B601-FAF889DA4630}" type="slidenum">
              <a:rPr lang="en-US" smtClean="0"/>
              <a:t>‹#›</a:t>
            </a:fld>
            <a:endParaRPr lang="en-US"/>
          </a:p>
        </p:txBody>
      </p:sp>
    </p:spTree>
    <p:extLst>
      <p:ext uri="{BB962C8B-B14F-4D97-AF65-F5344CB8AC3E}">
        <p14:creationId xmlns:p14="http://schemas.microsoft.com/office/powerpoint/2010/main" val="3944087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4F95C0-864D-C54F-B601-FAF889DA4630}" type="slidenum">
              <a:rPr lang="en-US" smtClean="0"/>
              <a:t>20</a:t>
            </a:fld>
            <a:endParaRPr lang="en-US"/>
          </a:p>
        </p:txBody>
      </p:sp>
    </p:spTree>
    <p:extLst>
      <p:ext uri="{BB962C8B-B14F-4D97-AF65-F5344CB8AC3E}">
        <p14:creationId xmlns:p14="http://schemas.microsoft.com/office/powerpoint/2010/main" val="1705711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4F95C0-864D-C54F-B601-FAF889DA4630}" type="slidenum">
              <a:rPr lang="en-US" smtClean="0"/>
              <a:t>21</a:t>
            </a:fld>
            <a:endParaRPr lang="en-US"/>
          </a:p>
        </p:txBody>
      </p:sp>
    </p:spTree>
    <p:extLst>
      <p:ext uri="{BB962C8B-B14F-4D97-AF65-F5344CB8AC3E}">
        <p14:creationId xmlns:p14="http://schemas.microsoft.com/office/powerpoint/2010/main" val="2852223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4F95C0-864D-C54F-B601-FAF889DA4630}" type="slidenum">
              <a:rPr lang="en-US" smtClean="0"/>
              <a:t>22</a:t>
            </a:fld>
            <a:endParaRPr lang="en-US"/>
          </a:p>
        </p:txBody>
      </p:sp>
    </p:spTree>
    <p:extLst>
      <p:ext uri="{BB962C8B-B14F-4D97-AF65-F5344CB8AC3E}">
        <p14:creationId xmlns:p14="http://schemas.microsoft.com/office/powerpoint/2010/main" val="36965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4F95C0-864D-C54F-B601-FAF889DA4630}" type="slidenum">
              <a:rPr lang="en-US" smtClean="0"/>
              <a:t>27</a:t>
            </a:fld>
            <a:endParaRPr lang="en-US"/>
          </a:p>
        </p:txBody>
      </p:sp>
    </p:spTree>
    <p:extLst>
      <p:ext uri="{BB962C8B-B14F-4D97-AF65-F5344CB8AC3E}">
        <p14:creationId xmlns:p14="http://schemas.microsoft.com/office/powerpoint/2010/main" val="166344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4F95C0-864D-C54F-B601-FAF889DA4630}" type="slidenum">
              <a:rPr lang="en-US" smtClean="0"/>
              <a:t>38</a:t>
            </a:fld>
            <a:endParaRPr lang="en-US"/>
          </a:p>
        </p:txBody>
      </p:sp>
    </p:spTree>
    <p:extLst>
      <p:ext uri="{BB962C8B-B14F-4D97-AF65-F5344CB8AC3E}">
        <p14:creationId xmlns:p14="http://schemas.microsoft.com/office/powerpoint/2010/main" val="728206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2B5B-44E1-A360-FDF2-50DAC9C824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3A5773-2CDF-656F-A951-52785A668F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4F03740-63FF-B3E8-64F8-4A2B8C752397}"/>
              </a:ext>
            </a:extLst>
          </p:cNvPr>
          <p:cNvSpPr>
            <a:spLocks noGrp="1"/>
          </p:cNvSpPr>
          <p:nvPr>
            <p:ph type="dt" sz="half" idx="10"/>
          </p:nvPr>
        </p:nvSpPr>
        <p:spPr/>
        <p:txBody>
          <a:bodyPr/>
          <a:lstStyle/>
          <a:p>
            <a:fld id="{B4FE4F45-BC78-4F47-92D0-740DD24D1B19}" type="datetime1">
              <a:rPr lang="en-SG" smtClean="0"/>
              <a:t>11/2/23</a:t>
            </a:fld>
            <a:endParaRPr lang="en-US"/>
          </a:p>
        </p:txBody>
      </p:sp>
      <p:sp>
        <p:nvSpPr>
          <p:cNvPr id="5" name="Footer Placeholder 4">
            <a:extLst>
              <a:ext uri="{FF2B5EF4-FFF2-40B4-BE49-F238E27FC236}">
                <a16:creationId xmlns:a16="http://schemas.microsoft.com/office/drawing/2014/main" id="{4F3E8181-B401-866B-F599-792F72AB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95CC1-BC23-3E1E-A377-F8FCCE39DD79}"/>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4255489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026F-C143-9CEF-D592-7C42D4BB2B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5339C33-DE6F-E022-9AEF-80268FB953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F0E0B5-05B5-4206-A430-1225402E8CB4}"/>
              </a:ext>
            </a:extLst>
          </p:cNvPr>
          <p:cNvSpPr>
            <a:spLocks noGrp="1"/>
          </p:cNvSpPr>
          <p:nvPr>
            <p:ph type="dt" sz="half" idx="10"/>
          </p:nvPr>
        </p:nvSpPr>
        <p:spPr/>
        <p:txBody>
          <a:bodyPr/>
          <a:lstStyle/>
          <a:p>
            <a:fld id="{E15DE53F-D453-BD48-A8F8-C63090433BE9}" type="datetime1">
              <a:rPr lang="en-SG" smtClean="0"/>
              <a:t>11/2/23</a:t>
            </a:fld>
            <a:endParaRPr lang="en-US"/>
          </a:p>
        </p:txBody>
      </p:sp>
      <p:sp>
        <p:nvSpPr>
          <p:cNvPr id="5" name="Footer Placeholder 4">
            <a:extLst>
              <a:ext uri="{FF2B5EF4-FFF2-40B4-BE49-F238E27FC236}">
                <a16:creationId xmlns:a16="http://schemas.microsoft.com/office/drawing/2014/main" id="{5FCD9FA8-A5CE-BFCB-79E6-3F5EC6187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1F3B13-0605-1A14-0AF6-574AE6DAE2E8}"/>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1701397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4EA463-83BA-EBFD-6B79-E44F949DB4A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4F50FAA-4EA0-C3BA-92F3-DAA338FF28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A4A1DE-0846-E0E7-E3D2-152D8EE52BA8}"/>
              </a:ext>
            </a:extLst>
          </p:cNvPr>
          <p:cNvSpPr>
            <a:spLocks noGrp="1"/>
          </p:cNvSpPr>
          <p:nvPr>
            <p:ph type="dt" sz="half" idx="10"/>
          </p:nvPr>
        </p:nvSpPr>
        <p:spPr/>
        <p:txBody>
          <a:bodyPr/>
          <a:lstStyle/>
          <a:p>
            <a:fld id="{40D9F09F-7EAF-6D42-AF02-2426E380D72A}" type="datetime1">
              <a:rPr lang="en-SG" smtClean="0"/>
              <a:t>11/2/23</a:t>
            </a:fld>
            <a:endParaRPr lang="en-US"/>
          </a:p>
        </p:txBody>
      </p:sp>
      <p:sp>
        <p:nvSpPr>
          <p:cNvPr id="5" name="Footer Placeholder 4">
            <a:extLst>
              <a:ext uri="{FF2B5EF4-FFF2-40B4-BE49-F238E27FC236}">
                <a16:creationId xmlns:a16="http://schemas.microsoft.com/office/drawing/2014/main" id="{31350252-247B-E26B-4F34-EE1CCA2A5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7AAAD5-62C5-E8EC-F446-3FD52F142D8C}"/>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3768615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D8D43-B479-ECB4-758B-5BC639AAC83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E7FB5F2-328C-155E-0A7B-BFC22540E9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D46957-B033-D726-ED2E-3720473E4CCE}"/>
              </a:ext>
            </a:extLst>
          </p:cNvPr>
          <p:cNvSpPr>
            <a:spLocks noGrp="1"/>
          </p:cNvSpPr>
          <p:nvPr>
            <p:ph type="dt" sz="half" idx="10"/>
          </p:nvPr>
        </p:nvSpPr>
        <p:spPr/>
        <p:txBody>
          <a:bodyPr/>
          <a:lstStyle/>
          <a:p>
            <a:fld id="{408D65DD-DF00-6846-B39A-987EBC771F45}" type="datetime1">
              <a:rPr lang="en-SG" smtClean="0"/>
              <a:t>11/2/23</a:t>
            </a:fld>
            <a:endParaRPr lang="en-US"/>
          </a:p>
        </p:txBody>
      </p:sp>
      <p:sp>
        <p:nvSpPr>
          <p:cNvPr id="5" name="Footer Placeholder 4">
            <a:extLst>
              <a:ext uri="{FF2B5EF4-FFF2-40B4-BE49-F238E27FC236}">
                <a16:creationId xmlns:a16="http://schemas.microsoft.com/office/drawing/2014/main" id="{849C3CF3-C5F2-2965-039F-2B73D0486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33F49-71C3-4630-75A6-9D5635DFAA61}"/>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2929685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F12F-70A3-08CC-CF1C-D467FB4D7A4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88B8B0C-9873-C1B3-7706-108C12FE8E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6AD3CE-6DA0-4159-F582-C4E0AEFCD2E6}"/>
              </a:ext>
            </a:extLst>
          </p:cNvPr>
          <p:cNvSpPr>
            <a:spLocks noGrp="1"/>
          </p:cNvSpPr>
          <p:nvPr>
            <p:ph type="dt" sz="half" idx="10"/>
          </p:nvPr>
        </p:nvSpPr>
        <p:spPr/>
        <p:txBody>
          <a:bodyPr/>
          <a:lstStyle/>
          <a:p>
            <a:fld id="{2454A3EA-99C7-7246-A91B-B48DD918831F}" type="datetime1">
              <a:rPr lang="en-SG" smtClean="0"/>
              <a:t>11/2/23</a:t>
            </a:fld>
            <a:endParaRPr lang="en-US"/>
          </a:p>
        </p:txBody>
      </p:sp>
      <p:sp>
        <p:nvSpPr>
          <p:cNvPr id="5" name="Footer Placeholder 4">
            <a:extLst>
              <a:ext uri="{FF2B5EF4-FFF2-40B4-BE49-F238E27FC236}">
                <a16:creationId xmlns:a16="http://schemas.microsoft.com/office/drawing/2014/main" id="{1F7085E5-337F-9635-F97F-DEE3D81DB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E6194-A180-89C6-4287-5DB814BB0408}"/>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312648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DE9F-AF15-944E-05A2-DC2F0B1DBA2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22F6560-A2D2-BD1B-5D3B-C3F72577280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5014301-3F6E-507C-ADCD-42BCA8EFCB4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E33A6F-B8D7-5CA2-DE8D-875826F61BF2}"/>
              </a:ext>
            </a:extLst>
          </p:cNvPr>
          <p:cNvSpPr>
            <a:spLocks noGrp="1"/>
          </p:cNvSpPr>
          <p:nvPr>
            <p:ph type="dt" sz="half" idx="10"/>
          </p:nvPr>
        </p:nvSpPr>
        <p:spPr/>
        <p:txBody>
          <a:bodyPr/>
          <a:lstStyle/>
          <a:p>
            <a:fld id="{15EC798E-C5DD-5D44-907C-5F8C50832C98}" type="datetime1">
              <a:rPr lang="en-SG" smtClean="0"/>
              <a:t>11/2/23</a:t>
            </a:fld>
            <a:endParaRPr lang="en-US"/>
          </a:p>
        </p:txBody>
      </p:sp>
      <p:sp>
        <p:nvSpPr>
          <p:cNvPr id="6" name="Footer Placeholder 5">
            <a:extLst>
              <a:ext uri="{FF2B5EF4-FFF2-40B4-BE49-F238E27FC236}">
                <a16:creationId xmlns:a16="http://schemas.microsoft.com/office/drawing/2014/main" id="{723D6335-4222-470A-2AED-110C4E4DF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EB1053-21E9-B743-5CE5-312B9092F894}"/>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20169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D847-7B4A-6322-7FFC-2BC4ABE72FB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88BF77-5C82-3F42-C64C-F0FE0C5CE0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565E9FF-D7AC-7F57-527C-AE67F1C5852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0AB6CC1-7701-46C5-A53F-92CE1904D7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8F5A45C-71C7-1456-57B5-601A85906A8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ABA4FC4-DB26-35C9-CFBB-3C729471B241}"/>
              </a:ext>
            </a:extLst>
          </p:cNvPr>
          <p:cNvSpPr>
            <a:spLocks noGrp="1"/>
          </p:cNvSpPr>
          <p:nvPr>
            <p:ph type="dt" sz="half" idx="10"/>
          </p:nvPr>
        </p:nvSpPr>
        <p:spPr/>
        <p:txBody>
          <a:bodyPr/>
          <a:lstStyle/>
          <a:p>
            <a:fld id="{D294654C-DB3E-C745-93C9-4B9782CAD23C}" type="datetime1">
              <a:rPr lang="en-SG" smtClean="0"/>
              <a:t>11/2/23</a:t>
            </a:fld>
            <a:endParaRPr lang="en-US"/>
          </a:p>
        </p:txBody>
      </p:sp>
      <p:sp>
        <p:nvSpPr>
          <p:cNvPr id="8" name="Footer Placeholder 7">
            <a:extLst>
              <a:ext uri="{FF2B5EF4-FFF2-40B4-BE49-F238E27FC236}">
                <a16:creationId xmlns:a16="http://schemas.microsoft.com/office/drawing/2014/main" id="{09B0B69F-A39C-5EB7-D2CF-4CDE000EC0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3E0579-8C52-2217-23D4-4535AF8DBB05}"/>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3523703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D820-BEFC-E027-C52B-41FFDF29092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4FC18B2-03D5-B557-548C-AC9F40F9C8B7}"/>
              </a:ext>
            </a:extLst>
          </p:cNvPr>
          <p:cNvSpPr>
            <a:spLocks noGrp="1"/>
          </p:cNvSpPr>
          <p:nvPr>
            <p:ph type="dt" sz="half" idx="10"/>
          </p:nvPr>
        </p:nvSpPr>
        <p:spPr/>
        <p:txBody>
          <a:bodyPr/>
          <a:lstStyle/>
          <a:p>
            <a:fld id="{BD0EDA8E-0D85-124E-8101-9151628339A8}" type="datetime1">
              <a:rPr lang="en-SG" smtClean="0"/>
              <a:t>11/2/23</a:t>
            </a:fld>
            <a:endParaRPr lang="en-US"/>
          </a:p>
        </p:txBody>
      </p:sp>
      <p:sp>
        <p:nvSpPr>
          <p:cNvPr id="4" name="Footer Placeholder 3">
            <a:extLst>
              <a:ext uri="{FF2B5EF4-FFF2-40B4-BE49-F238E27FC236}">
                <a16:creationId xmlns:a16="http://schemas.microsoft.com/office/drawing/2014/main" id="{6A747C9C-D33E-1184-A640-900041BF34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A7F597-1EA1-18A5-53A4-9606C49E3679}"/>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1944926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6C661-9655-8A29-32C8-33ED2285B4C3}"/>
              </a:ext>
            </a:extLst>
          </p:cNvPr>
          <p:cNvSpPr>
            <a:spLocks noGrp="1"/>
          </p:cNvSpPr>
          <p:nvPr>
            <p:ph type="dt" sz="half" idx="10"/>
          </p:nvPr>
        </p:nvSpPr>
        <p:spPr/>
        <p:txBody>
          <a:bodyPr/>
          <a:lstStyle/>
          <a:p>
            <a:fld id="{7EC7A653-44AB-8243-9F63-1CE21076E672}" type="datetime1">
              <a:rPr lang="en-SG" smtClean="0"/>
              <a:t>11/2/23</a:t>
            </a:fld>
            <a:endParaRPr lang="en-US"/>
          </a:p>
        </p:txBody>
      </p:sp>
      <p:sp>
        <p:nvSpPr>
          <p:cNvPr id="3" name="Footer Placeholder 2">
            <a:extLst>
              <a:ext uri="{FF2B5EF4-FFF2-40B4-BE49-F238E27FC236}">
                <a16:creationId xmlns:a16="http://schemas.microsoft.com/office/drawing/2014/main" id="{3DF58B1F-7156-4CED-009B-FAAA0A3329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533809-D375-B3CE-B8B1-1D78AAD84688}"/>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1150594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9D44-49FA-C624-C8AC-FFD87EFA172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0A6F042-7004-CAA8-308B-8C2221EC6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A926AFD-154C-80F7-5935-9001073DF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5AD3-1121-8280-1189-08A757E7E3E9}"/>
              </a:ext>
            </a:extLst>
          </p:cNvPr>
          <p:cNvSpPr>
            <a:spLocks noGrp="1"/>
          </p:cNvSpPr>
          <p:nvPr>
            <p:ph type="dt" sz="half" idx="10"/>
          </p:nvPr>
        </p:nvSpPr>
        <p:spPr/>
        <p:txBody>
          <a:bodyPr/>
          <a:lstStyle/>
          <a:p>
            <a:fld id="{B6407CC7-0AA6-1D4C-A268-45C21D022A80}" type="datetime1">
              <a:rPr lang="en-SG" smtClean="0"/>
              <a:t>11/2/23</a:t>
            </a:fld>
            <a:endParaRPr lang="en-US"/>
          </a:p>
        </p:txBody>
      </p:sp>
      <p:sp>
        <p:nvSpPr>
          <p:cNvPr id="6" name="Footer Placeholder 5">
            <a:extLst>
              <a:ext uri="{FF2B5EF4-FFF2-40B4-BE49-F238E27FC236}">
                <a16:creationId xmlns:a16="http://schemas.microsoft.com/office/drawing/2014/main" id="{0EAF8713-58A8-88A0-A84D-F4FF7D6BAE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E827B-28BA-7341-D592-590F59BCB490}"/>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173216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0E11-D254-3048-4A2C-84DE08081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799EFB-E668-FEA9-356A-51D436D975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C780CC-9AD1-C8F6-671E-C875DB003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417901-2E7F-0C24-262E-881B88B95104}"/>
              </a:ext>
            </a:extLst>
          </p:cNvPr>
          <p:cNvSpPr>
            <a:spLocks noGrp="1"/>
          </p:cNvSpPr>
          <p:nvPr>
            <p:ph type="dt" sz="half" idx="10"/>
          </p:nvPr>
        </p:nvSpPr>
        <p:spPr/>
        <p:txBody>
          <a:bodyPr/>
          <a:lstStyle/>
          <a:p>
            <a:fld id="{2A2590B4-3A88-0643-9CED-0EB879D3561E}" type="datetime1">
              <a:rPr lang="en-SG" smtClean="0"/>
              <a:t>11/2/23</a:t>
            </a:fld>
            <a:endParaRPr lang="en-US"/>
          </a:p>
        </p:txBody>
      </p:sp>
      <p:sp>
        <p:nvSpPr>
          <p:cNvPr id="6" name="Footer Placeholder 5">
            <a:extLst>
              <a:ext uri="{FF2B5EF4-FFF2-40B4-BE49-F238E27FC236}">
                <a16:creationId xmlns:a16="http://schemas.microsoft.com/office/drawing/2014/main" id="{2646544C-BC70-9195-B25C-7A0070C2F8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38E0B-0E14-C97E-1C25-1E2911435BEB}"/>
              </a:ext>
            </a:extLst>
          </p:cNvPr>
          <p:cNvSpPr>
            <a:spLocks noGrp="1"/>
          </p:cNvSpPr>
          <p:nvPr>
            <p:ph type="sldNum" sz="quarter" idx="12"/>
          </p:nvPr>
        </p:nvSpPr>
        <p:spPr/>
        <p:txBody>
          <a:bodyPr/>
          <a:lstStyle/>
          <a:p>
            <a:fld id="{D6E69E6F-788F-E747-BA46-DB34FAFBA6C5}" type="slidenum">
              <a:rPr lang="en-US" smtClean="0"/>
              <a:t>‹#›</a:t>
            </a:fld>
            <a:endParaRPr lang="en-US"/>
          </a:p>
        </p:txBody>
      </p:sp>
    </p:spTree>
    <p:extLst>
      <p:ext uri="{BB962C8B-B14F-4D97-AF65-F5344CB8AC3E}">
        <p14:creationId xmlns:p14="http://schemas.microsoft.com/office/powerpoint/2010/main" val="71404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1AC461-22BD-A041-4A23-75DF5C9E7CC3}"/>
              </a:ext>
            </a:extLst>
          </p:cNvPr>
          <p:cNvSpPr/>
          <p:nvPr userDrawn="1"/>
        </p:nvSpPr>
        <p:spPr>
          <a:xfrm>
            <a:off x="0" y="0"/>
            <a:ext cx="12192000" cy="6858000"/>
          </a:xfrm>
          <a:prstGeom prst="rect">
            <a:avLst/>
          </a:prstGeom>
          <a:gradFill flip="none" rotWithShape="1">
            <a:gsLst>
              <a:gs pos="0">
                <a:schemeClr val="accent3">
                  <a:lumMod val="89000"/>
                </a:schemeClr>
              </a:gs>
              <a:gs pos="0">
                <a:schemeClr val="accent3">
                  <a:lumMod val="89000"/>
                </a:schemeClr>
              </a:gs>
              <a:gs pos="1000">
                <a:schemeClr val="accent3">
                  <a:lumMod val="0"/>
                  <a:alpha val="83000"/>
                </a:schemeClr>
              </a:gs>
            </a:gsLst>
            <a:path path="rect">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2" name="Title Placeholder 1">
            <a:extLst>
              <a:ext uri="{FF2B5EF4-FFF2-40B4-BE49-F238E27FC236}">
                <a16:creationId xmlns:a16="http://schemas.microsoft.com/office/drawing/2014/main" id="{E8E050E4-BD96-A682-BC7C-47D6DA0BF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D410BB6-A518-CF83-3937-DA42DC2B29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1B16BD13-421D-8D6A-E07A-77FD7119B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Futura Medium" panose="020B0602020204020303" pitchFamily="34" charset="-79"/>
                <a:cs typeface="Futura Medium" panose="020B0602020204020303" pitchFamily="34" charset="-79"/>
              </a:defRPr>
            </a:lvl1pPr>
          </a:lstStyle>
          <a:p>
            <a:fld id="{A1DE4947-6BC5-3D42-9664-5AC3090E502D}" type="datetime1">
              <a:rPr lang="en-SG" smtClean="0"/>
              <a:pPr/>
              <a:t>11/2/23</a:t>
            </a:fld>
            <a:endParaRPr lang="en-US"/>
          </a:p>
        </p:txBody>
      </p:sp>
      <p:sp>
        <p:nvSpPr>
          <p:cNvPr id="5" name="Footer Placeholder 4">
            <a:extLst>
              <a:ext uri="{FF2B5EF4-FFF2-40B4-BE49-F238E27FC236}">
                <a16:creationId xmlns:a16="http://schemas.microsoft.com/office/drawing/2014/main" id="{72B64358-3128-E5BF-E4FF-08632FD7A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Futura Medium" panose="020B0602020204020303" pitchFamily="34" charset="-79"/>
                <a:cs typeface="Futura Medium" panose="020B0602020204020303" pitchFamily="34" charset="-79"/>
              </a:defRPr>
            </a:lvl1pPr>
          </a:lstStyle>
          <a:p>
            <a:endParaRPr lang="en-US"/>
          </a:p>
        </p:txBody>
      </p:sp>
      <p:sp>
        <p:nvSpPr>
          <p:cNvPr id="6" name="Slide Number Placeholder 5">
            <a:extLst>
              <a:ext uri="{FF2B5EF4-FFF2-40B4-BE49-F238E27FC236}">
                <a16:creationId xmlns:a16="http://schemas.microsoft.com/office/drawing/2014/main" id="{74DD35C2-A709-E878-D0B2-4A775CC63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Futura Medium" panose="020B0602020204020303" pitchFamily="34" charset="-79"/>
                <a:cs typeface="Futura Medium" panose="020B0602020204020303" pitchFamily="34" charset="-79"/>
              </a:defRPr>
            </a:lvl1pPr>
          </a:lstStyle>
          <a:p>
            <a:fld id="{D6E69E6F-788F-E747-BA46-DB34FAFBA6C5}" type="slidenum">
              <a:rPr lang="en-US" smtClean="0"/>
              <a:pPr/>
              <a:t>‹#›</a:t>
            </a:fld>
            <a:endParaRPr lang="en-US" dirty="0"/>
          </a:p>
        </p:txBody>
      </p:sp>
    </p:spTree>
    <p:extLst>
      <p:ext uri="{BB962C8B-B14F-4D97-AF65-F5344CB8AC3E}">
        <p14:creationId xmlns:p14="http://schemas.microsoft.com/office/powerpoint/2010/main" val="2036315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bg1"/>
          </a:solidFill>
          <a:latin typeface="Futura Medium" panose="020B0602020204020303" pitchFamily="34" charset="-79"/>
          <a:ea typeface="+mj-ea"/>
          <a:cs typeface="Futura Medium" panose="020B06020202040203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Futura Medium" panose="020B0602020204020303" pitchFamily="34" charset="-79"/>
          <a:ea typeface="+mn-ea"/>
          <a:cs typeface="Futura Medium" panose="020B06020202040203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Futura Medium" panose="020B0602020204020303" pitchFamily="34" charset="-79"/>
          <a:ea typeface="+mn-ea"/>
          <a:cs typeface="Futura Medium" panose="020B06020202040203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Futura Medium" panose="020B0602020204020303" pitchFamily="34" charset="-79"/>
          <a:ea typeface="+mn-ea"/>
          <a:cs typeface="Futura Medium" panose="020B06020202040203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Futura Medium" panose="020B0602020204020303" pitchFamily="34" charset="-79"/>
          <a:ea typeface="+mn-ea"/>
          <a:cs typeface="Futura Medium" panose="020B06020202040203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Futura Medium" panose="020B0602020204020303" pitchFamily="34" charset="-79"/>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hyperlink" Target="https://data.gov.sg/dataset/average-weekly-paid-overtime-hours-worked-per-employee-quarterly" TargetMode="External"/><Relationship Id="rId3" Type="http://schemas.openxmlformats.org/officeDocument/2006/relationships/hyperlink" Target="https://data.gov.sg/dataset/job-vacancy-rate-by-industry-and-occupational-group-quarterly" TargetMode="External"/><Relationship Id="rId7" Type="http://schemas.openxmlformats.org/officeDocument/2006/relationships/hyperlink" Target="https://data.gov.sg/dataset/polytechnics-intake-enrolment-and-graduates-by-course" TargetMode="External"/><Relationship Id="rId2" Type="http://schemas.openxmlformats.org/officeDocument/2006/relationships/hyperlink" Target="https://data.gov.sg/dataset/job-vacancy-by-industry-and-occupational-group-quarterly" TargetMode="External"/><Relationship Id="rId1" Type="http://schemas.openxmlformats.org/officeDocument/2006/relationships/slideLayout" Target="../slideLayouts/slideLayout2.xml"/><Relationship Id="rId6" Type="http://schemas.openxmlformats.org/officeDocument/2006/relationships/hyperlink" Target="https://data.gov.sg/dataset/incidence-of-redundancy-by-industry-and-occupational-group-annual" TargetMode="External"/><Relationship Id="rId5" Type="http://schemas.openxmlformats.org/officeDocument/2006/relationships/hyperlink" Target="https://data.gov.sg/dataset/average-monthly-recruitment-resignation-rates-by-industry-and-occupational-group-quarterly" TargetMode="External"/><Relationship Id="rId4" Type="http://schemas.openxmlformats.org/officeDocument/2006/relationships/hyperlink" Target="https://data.gov.sg/dataset/average-monthly-paid-hours-worked-per-employee-quarterly" TargetMode="External"/><Relationship Id="rId9" Type="http://schemas.openxmlformats.org/officeDocument/2006/relationships/hyperlink" Target="https://data.gov.sg/dataset/universities-intake-enrolment-and-graduates-by-course"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6C2A-AB20-D03E-02B7-017C0AB029EA}"/>
              </a:ext>
            </a:extLst>
          </p:cNvPr>
          <p:cNvSpPr>
            <a:spLocks noGrp="1"/>
          </p:cNvSpPr>
          <p:nvPr>
            <p:ph type="ctrTitle"/>
          </p:nvPr>
        </p:nvSpPr>
        <p:spPr/>
        <p:txBody>
          <a:bodyPr>
            <a:noAutofit/>
          </a:bodyPr>
          <a:lstStyle/>
          <a:p>
            <a:r>
              <a:rPr lang="en-US" sz="4800" b="1" dirty="0"/>
              <a:t>Predicting resignation rates in the ICT industry and trend analysis for ICT higher education intakes</a:t>
            </a:r>
          </a:p>
        </p:txBody>
      </p:sp>
      <p:sp>
        <p:nvSpPr>
          <p:cNvPr id="3" name="Subtitle 2">
            <a:extLst>
              <a:ext uri="{FF2B5EF4-FFF2-40B4-BE49-F238E27FC236}">
                <a16:creationId xmlns:a16="http://schemas.microsoft.com/office/drawing/2014/main" id="{528A9319-8B16-D0DF-C8E0-47A164DE5E2E}"/>
              </a:ext>
            </a:extLst>
          </p:cNvPr>
          <p:cNvSpPr>
            <a:spLocks noGrp="1"/>
          </p:cNvSpPr>
          <p:nvPr>
            <p:ph type="subTitle" idx="1"/>
          </p:nvPr>
        </p:nvSpPr>
        <p:spPr/>
        <p:txBody>
          <a:bodyPr/>
          <a:lstStyle/>
          <a:p>
            <a:r>
              <a:rPr lang="en-US" dirty="0"/>
              <a:t>Muhammad Iylia</a:t>
            </a:r>
          </a:p>
          <a:p>
            <a:r>
              <a:rPr lang="en-US" dirty="0"/>
              <a:t>P7474841</a:t>
            </a:r>
          </a:p>
          <a:p>
            <a:r>
              <a:rPr lang="en-US" dirty="0"/>
              <a:t>NSDDA1/CE/2220/4</a:t>
            </a:r>
          </a:p>
          <a:p>
            <a:endParaRPr lang="en-US" dirty="0"/>
          </a:p>
        </p:txBody>
      </p:sp>
    </p:spTree>
    <p:extLst>
      <p:ext uri="{BB962C8B-B14F-4D97-AF65-F5344CB8AC3E}">
        <p14:creationId xmlns:p14="http://schemas.microsoft.com/office/powerpoint/2010/main" val="1684673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4032626" y="6098726"/>
            <a:ext cx="1025747" cy="540000"/>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6"/>
          <a:srcRect/>
          <a:stretch/>
        </p:blipFill>
        <p:spPr>
          <a:xfrm>
            <a:off x="5258907" y="6201277"/>
            <a:ext cx="1189312" cy="314072"/>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2509160" y="1926452"/>
            <a:ext cx="7173680" cy="3732645"/>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11120583" y="6251918"/>
            <a:ext cx="871691" cy="212789"/>
          </a:xfrm>
          <a:prstGeom prst="rect">
            <a:avLst/>
          </a:prstGeom>
        </p:spPr>
      </p:pic>
      <p:sp>
        <p:nvSpPr>
          <p:cNvPr id="4" name="TextBox 3">
            <a:extLst>
              <a:ext uri="{FF2B5EF4-FFF2-40B4-BE49-F238E27FC236}">
                <a16:creationId xmlns:a16="http://schemas.microsoft.com/office/drawing/2014/main" id="{540BF42A-B6F9-480B-8769-B5FA1D844210}"/>
              </a:ext>
            </a:extLst>
          </p:cNvPr>
          <p:cNvSpPr txBox="1"/>
          <p:nvPr/>
        </p:nvSpPr>
        <p:spPr>
          <a:xfrm>
            <a:off x="2691418" y="1271182"/>
            <a:ext cx="6809164" cy="369332"/>
          </a:xfrm>
          <a:prstGeom prst="rect">
            <a:avLst/>
          </a:prstGeom>
          <a:noFill/>
        </p:spPr>
        <p:txBody>
          <a:bodyPr wrap="square" rtlCol="0">
            <a:spAutoFit/>
          </a:bodyPr>
          <a:lstStyle/>
          <a:p>
            <a:pPr algn="ctr"/>
            <a:r>
              <a:rPr lang="en-US" dirty="0">
                <a:solidFill>
                  <a:schemeClr val="bg1"/>
                </a:solidFill>
                <a:latin typeface="Futura Medium" panose="020B0602020204020303" pitchFamily="34" charset="-79"/>
                <a:cs typeface="Futura Medium" panose="020B0602020204020303" pitchFamily="34" charset="-79"/>
              </a:rPr>
              <a:t>Used </a:t>
            </a:r>
            <a:r>
              <a:rPr lang="en-US" dirty="0" err="1">
                <a:solidFill>
                  <a:schemeClr val="bg1"/>
                </a:solidFill>
                <a:latin typeface="Futura Medium" panose="020B0602020204020303" pitchFamily="34" charset="-79"/>
                <a:cs typeface="Futura Medium" panose="020B0602020204020303" pitchFamily="34" charset="-79"/>
              </a:rPr>
              <a:t>sqlalchemy</a:t>
            </a:r>
            <a:r>
              <a:rPr lang="en-US" dirty="0">
                <a:solidFill>
                  <a:schemeClr val="bg1"/>
                </a:solidFill>
                <a:latin typeface="Futura Medium" panose="020B0602020204020303" pitchFamily="34" charset="-79"/>
                <a:cs typeface="Futura Medium" panose="020B0602020204020303" pitchFamily="34" charset="-79"/>
              </a:rPr>
              <a:t> library to create tables in </a:t>
            </a:r>
            <a:r>
              <a:rPr lang="en-US" dirty="0" err="1">
                <a:solidFill>
                  <a:schemeClr val="bg1"/>
                </a:solidFill>
                <a:latin typeface="Futura Medium" panose="020B0602020204020303" pitchFamily="34" charset="-79"/>
                <a:cs typeface="Futura Medium" panose="020B0602020204020303" pitchFamily="34" charset="-79"/>
              </a:rPr>
              <a:t>mysql</a:t>
            </a:r>
            <a:r>
              <a:rPr lang="en-US" dirty="0">
                <a:solidFill>
                  <a:schemeClr val="bg1"/>
                </a:solidFill>
                <a:latin typeface="Futura Medium" panose="020B0602020204020303" pitchFamily="34" charset="-79"/>
                <a:cs typeface="Futura Medium" panose="020B0602020204020303" pitchFamily="34" charset="-79"/>
              </a:rPr>
              <a:t> database</a:t>
            </a:r>
          </a:p>
        </p:txBody>
      </p:sp>
    </p:spTree>
    <p:extLst>
      <p:ext uri="{BB962C8B-B14F-4D97-AF65-F5344CB8AC3E}">
        <p14:creationId xmlns:p14="http://schemas.microsoft.com/office/powerpoint/2010/main" val="218069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4032626" y="6098726"/>
            <a:ext cx="1025747" cy="540000"/>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6"/>
          <a:srcRect/>
          <a:stretch/>
        </p:blipFill>
        <p:spPr>
          <a:xfrm>
            <a:off x="5258907" y="6201277"/>
            <a:ext cx="1189312" cy="314072"/>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3622263" y="1744203"/>
            <a:ext cx="4947474" cy="4147144"/>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11120583" y="6251918"/>
            <a:ext cx="871691" cy="212789"/>
          </a:xfrm>
          <a:prstGeom prst="rect">
            <a:avLst/>
          </a:prstGeom>
        </p:spPr>
      </p:pic>
      <p:sp>
        <p:nvSpPr>
          <p:cNvPr id="3" name="TextBox 2">
            <a:extLst>
              <a:ext uri="{FF2B5EF4-FFF2-40B4-BE49-F238E27FC236}">
                <a16:creationId xmlns:a16="http://schemas.microsoft.com/office/drawing/2014/main" id="{2C7F62A6-5196-A5CE-A798-11E836123899}"/>
              </a:ext>
            </a:extLst>
          </p:cNvPr>
          <p:cNvSpPr txBox="1"/>
          <p:nvPr/>
        </p:nvSpPr>
        <p:spPr>
          <a:xfrm>
            <a:off x="1294162" y="1271182"/>
            <a:ext cx="9603676" cy="369332"/>
          </a:xfrm>
          <a:prstGeom prst="rect">
            <a:avLst/>
          </a:prstGeom>
          <a:noFill/>
        </p:spPr>
        <p:txBody>
          <a:bodyPr wrap="square" rtlCol="0">
            <a:spAutoFit/>
          </a:bodyPr>
          <a:lstStyle/>
          <a:p>
            <a:pPr algn="ctr"/>
            <a:r>
              <a:rPr lang="en-US" dirty="0">
                <a:solidFill>
                  <a:schemeClr val="bg1"/>
                </a:solidFill>
                <a:latin typeface="Futura Medium" panose="020B0602020204020303" pitchFamily="34" charset="-79"/>
                <a:cs typeface="Futura Medium" panose="020B0602020204020303" pitchFamily="34" charset="-79"/>
              </a:rPr>
              <a:t>Used </a:t>
            </a:r>
            <a:r>
              <a:rPr lang="en-US" dirty="0" err="1">
                <a:solidFill>
                  <a:schemeClr val="bg1"/>
                </a:solidFill>
                <a:latin typeface="Futura Medium" panose="020B0602020204020303" pitchFamily="34" charset="-79"/>
                <a:cs typeface="Futura Medium" panose="020B0602020204020303" pitchFamily="34" charset="-79"/>
              </a:rPr>
              <a:t>sqlalchemy</a:t>
            </a:r>
            <a:r>
              <a:rPr lang="en-US" dirty="0">
                <a:solidFill>
                  <a:schemeClr val="bg1"/>
                </a:solidFill>
                <a:latin typeface="Futura Medium" panose="020B0602020204020303" pitchFamily="34" charset="-79"/>
                <a:cs typeface="Futura Medium" panose="020B0602020204020303" pitchFamily="34" charset="-79"/>
              </a:rPr>
              <a:t> library and SQL query to retrieve data from tables in </a:t>
            </a:r>
            <a:r>
              <a:rPr lang="en-US" dirty="0" err="1">
                <a:solidFill>
                  <a:schemeClr val="bg1"/>
                </a:solidFill>
                <a:latin typeface="Futura Medium" panose="020B0602020204020303" pitchFamily="34" charset="-79"/>
                <a:cs typeface="Futura Medium" panose="020B0602020204020303" pitchFamily="34" charset="-79"/>
              </a:rPr>
              <a:t>mysql</a:t>
            </a:r>
            <a:r>
              <a:rPr lang="en-US" dirty="0">
                <a:solidFill>
                  <a:schemeClr val="bg1"/>
                </a:solidFill>
                <a:latin typeface="Futura Medium" panose="020B0602020204020303" pitchFamily="34" charset="-79"/>
                <a:cs typeface="Futura Medium" panose="020B0602020204020303" pitchFamily="34" charset="-79"/>
              </a:rPr>
              <a:t>  database</a:t>
            </a:r>
          </a:p>
        </p:txBody>
      </p:sp>
    </p:spTree>
    <p:extLst>
      <p:ext uri="{BB962C8B-B14F-4D97-AF65-F5344CB8AC3E}">
        <p14:creationId xmlns:p14="http://schemas.microsoft.com/office/powerpoint/2010/main" val="95889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4032626" y="6098726"/>
            <a:ext cx="1025747" cy="540000"/>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6"/>
          <a:srcRect/>
          <a:stretch/>
        </p:blipFill>
        <p:spPr>
          <a:xfrm>
            <a:off x="5258907" y="6201277"/>
            <a:ext cx="1189312" cy="314072"/>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2092907" y="1243931"/>
            <a:ext cx="8006185" cy="4606501"/>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11120583" y="6251918"/>
            <a:ext cx="871691" cy="212789"/>
          </a:xfrm>
          <a:prstGeom prst="rect">
            <a:avLst/>
          </a:prstGeom>
        </p:spPr>
      </p:pic>
    </p:spTree>
    <p:extLst>
      <p:ext uri="{BB962C8B-B14F-4D97-AF65-F5344CB8AC3E}">
        <p14:creationId xmlns:p14="http://schemas.microsoft.com/office/powerpoint/2010/main" val="3054546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4032626" y="6098726"/>
            <a:ext cx="1025747" cy="540000"/>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6"/>
          <a:srcRect/>
          <a:stretch/>
        </p:blipFill>
        <p:spPr>
          <a:xfrm>
            <a:off x="5258907" y="6201277"/>
            <a:ext cx="1189312" cy="314072"/>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1659497" y="1275012"/>
            <a:ext cx="8873005" cy="4566987"/>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11120583" y="6251918"/>
            <a:ext cx="871691" cy="212789"/>
          </a:xfrm>
          <a:prstGeom prst="rect">
            <a:avLst/>
          </a:prstGeom>
        </p:spPr>
      </p:pic>
    </p:spTree>
    <p:extLst>
      <p:ext uri="{BB962C8B-B14F-4D97-AF65-F5344CB8AC3E}">
        <p14:creationId xmlns:p14="http://schemas.microsoft.com/office/powerpoint/2010/main" val="2904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4032626" y="6098726"/>
            <a:ext cx="1025747" cy="540000"/>
          </a:xfrm>
          <a:prstGeom prst="rect">
            <a:avLst/>
          </a:prstGeom>
        </p:spPr>
      </p:pic>
      <p:pic>
        <p:nvPicPr>
          <p:cNvPr id="25" name="Picture 24" descr="A picture containing text, monitor, black, screen&#10;&#10;Description automatically generated">
            <a:extLst>
              <a:ext uri="{FF2B5EF4-FFF2-40B4-BE49-F238E27FC236}">
                <a16:creationId xmlns:a16="http://schemas.microsoft.com/office/drawing/2014/main" id="{00D9D7CD-BEA6-EE64-870F-24CE9A78FE63}"/>
              </a:ext>
            </a:extLst>
          </p:cNvPr>
          <p:cNvPicPr>
            <a:picLocks noChangeAspect="1"/>
          </p:cNvPicPr>
          <p:nvPr/>
        </p:nvPicPr>
        <p:blipFill>
          <a:blip r:embed="rId6"/>
          <a:stretch>
            <a:fillRect/>
          </a:stretch>
        </p:blipFill>
        <p:spPr>
          <a:xfrm>
            <a:off x="5258907" y="6088313"/>
            <a:ext cx="1189312" cy="540000"/>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679914" y="2106872"/>
            <a:ext cx="10832172" cy="2644255"/>
          </a:xfrm>
          <a:prstGeom prst="rect">
            <a:avLst/>
          </a:prstGeom>
        </p:spPr>
      </p:pic>
    </p:spTree>
    <p:extLst>
      <p:ext uri="{BB962C8B-B14F-4D97-AF65-F5344CB8AC3E}">
        <p14:creationId xmlns:p14="http://schemas.microsoft.com/office/powerpoint/2010/main" val="1009603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035A3-09E3-5840-9AC9-3DC69AA347A6}"/>
              </a:ext>
            </a:extLst>
          </p:cNvPr>
          <p:cNvSpPr>
            <a:spLocks noGrp="1"/>
          </p:cNvSpPr>
          <p:nvPr>
            <p:ph type="title"/>
          </p:nvPr>
        </p:nvSpPr>
        <p:spPr/>
        <p:txBody>
          <a:bodyPr>
            <a:normAutofit/>
          </a:bodyPr>
          <a:lstStyle/>
          <a:p>
            <a:pPr algn="ctr"/>
            <a:r>
              <a:rPr lang="en-US" dirty="0"/>
              <a:t>Mean yearly jobs data in the ICT industry</a:t>
            </a:r>
          </a:p>
        </p:txBody>
      </p:sp>
      <p:sp>
        <p:nvSpPr>
          <p:cNvPr id="3" name="Content Placeholder 2">
            <a:extLst>
              <a:ext uri="{FF2B5EF4-FFF2-40B4-BE49-F238E27FC236}">
                <a16:creationId xmlns:a16="http://schemas.microsoft.com/office/drawing/2014/main" id="{47F90F68-53C3-49D8-0E11-39E762219C91}"/>
              </a:ext>
            </a:extLst>
          </p:cNvPr>
          <p:cNvSpPr>
            <a:spLocks noGrp="1"/>
          </p:cNvSpPr>
          <p:nvPr>
            <p:ph idx="1"/>
          </p:nvPr>
        </p:nvSpPr>
        <p:spPr>
          <a:xfrm>
            <a:off x="838200" y="1825625"/>
            <a:ext cx="5435600" cy="4351338"/>
          </a:xfrm>
        </p:spPr>
        <p:txBody>
          <a:bodyPr/>
          <a:lstStyle/>
          <a:p>
            <a:r>
              <a:rPr lang="en-US" dirty="0"/>
              <a:t>Incidences of retrenchments were seen to follow cyclical economic patterns</a:t>
            </a:r>
          </a:p>
          <a:p>
            <a:r>
              <a:rPr lang="en-US" dirty="0"/>
              <a:t>Post-crisis recovery also saw periods of increased vacancies with relatively stable recruitment and resignation rates</a:t>
            </a:r>
          </a:p>
        </p:txBody>
      </p:sp>
      <p:pic>
        <p:nvPicPr>
          <p:cNvPr id="4" name="Picture 3">
            <a:extLst>
              <a:ext uri="{FF2B5EF4-FFF2-40B4-BE49-F238E27FC236}">
                <a16:creationId xmlns:a16="http://schemas.microsoft.com/office/drawing/2014/main" id="{1174B26C-B515-67F8-D6FD-58B7C44E771C}"/>
              </a:ext>
            </a:extLst>
          </p:cNvPr>
          <p:cNvPicPr>
            <a:picLocks noChangeAspect="1"/>
          </p:cNvPicPr>
          <p:nvPr/>
        </p:nvPicPr>
        <p:blipFill>
          <a:blip r:embed="rId2"/>
          <a:stretch>
            <a:fillRect/>
          </a:stretch>
        </p:blipFill>
        <p:spPr>
          <a:xfrm>
            <a:off x="6381560" y="2216150"/>
            <a:ext cx="5613589" cy="3575050"/>
          </a:xfrm>
          <a:prstGeom prst="rect">
            <a:avLst/>
          </a:prstGeom>
        </p:spPr>
      </p:pic>
    </p:spTree>
    <p:extLst>
      <p:ext uri="{BB962C8B-B14F-4D97-AF65-F5344CB8AC3E}">
        <p14:creationId xmlns:p14="http://schemas.microsoft.com/office/powerpoint/2010/main" val="197010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6DF4-7ACA-68B2-F479-304BB751D14B}"/>
              </a:ext>
            </a:extLst>
          </p:cNvPr>
          <p:cNvSpPr>
            <a:spLocks noGrp="1"/>
          </p:cNvSpPr>
          <p:nvPr>
            <p:ph type="title"/>
          </p:nvPr>
        </p:nvSpPr>
        <p:spPr/>
        <p:txBody>
          <a:bodyPr/>
          <a:lstStyle/>
          <a:p>
            <a:r>
              <a:rPr lang="en-US" dirty="0"/>
              <a:t>Tests of normality</a:t>
            </a:r>
          </a:p>
        </p:txBody>
      </p:sp>
      <p:sp>
        <p:nvSpPr>
          <p:cNvPr id="3" name="Content Placeholder 2">
            <a:extLst>
              <a:ext uri="{FF2B5EF4-FFF2-40B4-BE49-F238E27FC236}">
                <a16:creationId xmlns:a16="http://schemas.microsoft.com/office/drawing/2014/main" id="{6609A1DC-6615-EEEA-DADC-C31A160ED2FD}"/>
              </a:ext>
            </a:extLst>
          </p:cNvPr>
          <p:cNvSpPr>
            <a:spLocks noGrp="1"/>
          </p:cNvSpPr>
          <p:nvPr>
            <p:ph idx="1"/>
          </p:nvPr>
        </p:nvSpPr>
        <p:spPr/>
        <p:txBody>
          <a:bodyPr/>
          <a:lstStyle/>
          <a:p>
            <a:r>
              <a:rPr lang="en-US" dirty="0" err="1"/>
              <a:t>Komolgorov</a:t>
            </a:r>
            <a:r>
              <a:rPr lang="en-US" dirty="0"/>
              <a:t>-Smirnov test for samples larger than 50</a:t>
            </a:r>
          </a:p>
          <a:p>
            <a:r>
              <a:rPr lang="en-US" dirty="0"/>
              <a:t>Histogram plot</a:t>
            </a:r>
          </a:p>
          <a:p>
            <a:r>
              <a:rPr lang="en-US" dirty="0"/>
              <a:t>Q-Q plot</a:t>
            </a:r>
          </a:p>
          <a:p>
            <a:endParaRPr lang="en-US" dirty="0"/>
          </a:p>
          <a:p>
            <a:r>
              <a:rPr lang="en-US" dirty="0"/>
              <a:t>Variables of interest:</a:t>
            </a:r>
          </a:p>
          <a:p>
            <a:pPr lvl="1"/>
            <a:r>
              <a:rPr lang="en-US" dirty="0"/>
              <a:t>Job vacancy rate</a:t>
            </a:r>
          </a:p>
          <a:p>
            <a:pPr lvl="1"/>
            <a:r>
              <a:rPr lang="en-US" dirty="0"/>
              <a:t>Recruitment rate</a:t>
            </a:r>
          </a:p>
          <a:p>
            <a:pPr lvl="1"/>
            <a:r>
              <a:rPr lang="en-US" dirty="0"/>
              <a:t>Resignation rate</a:t>
            </a:r>
          </a:p>
        </p:txBody>
      </p:sp>
    </p:spTree>
    <p:extLst>
      <p:ext uri="{BB962C8B-B14F-4D97-AF65-F5344CB8AC3E}">
        <p14:creationId xmlns:p14="http://schemas.microsoft.com/office/powerpoint/2010/main" val="140984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A3EE-37EC-58D8-7C37-0346F5ED65FB}"/>
              </a:ext>
            </a:extLst>
          </p:cNvPr>
          <p:cNvSpPr>
            <a:spLocks noGrp="1"/>
          </p:cNvSpPr>
          <p:nvPr>
            <p:ph type="title"/>
          </p:nvPr>
        </p:nvSpPr>
        <p:spPr/>
        <p:txBody>
          <a:bodyPr>
            <a:normAutofit/>
          </a:bodyPr>
          <a:lstStyle/>
          <a:p>
            <a:r>
              <a:rPr lang="en-US" sz="4400" dirty="0"/>
              <a:t>Job Vacancy Rate</a:t>
            </a:r>
          </a:p>
        </p:txBody>
      </p:sp>
      <p:sp>
        <p:nvSpPr>
          <p:cNvPr id="4" name="Text Placeholder 3">
            <a:extLst>
              <a:ext uri="{FF2B5EF4-FFF2-40B4-BE49-F238E27FC236}">
                <a16:creationId xmlns:a16="http://schemas.microsoft.com/office/drawing/2014/main" id="{96D957CB-0A97-F48B-E55C-07F65ECA2CF4}"/>
              </a:ext>
            </a:extLst>
          </p:cNvPr>
          <p:cNvSpPr>
            <a:spLocks noGrp="1"/>
          </p:cNvSpPr>
          <p:nvPr>
            <p:ph type="body" sz="half" idx="2"/>
          </p:nvPr>
        </p:nvSpPr>
        <p:spPr/>
        <p:txBody>
          <a:bodyPr>
            <a:normAutofit lnSpcReduction="10000"/>
          </a:bodyPr>
          <a:lstStyle/>
          <a:p>
            <a:r>
              <a:rPr lang="en-US" sz="2400" dirty="0" err="1"/>
              <a:t>Komolgorov</a:t>
            </a:r>
            <a:r>
              <a:rPr lang="en-US" sz="2400" dirty="0"/>
              <a:t>-Smirnov Test (𝛼 = 0.05):</a:t>
            </a:r>
          </a:p>
          <a:p>
            <a:pPr marL="285750" indent="-285750">
              <a:buFont typeface="Arial" panose="020B0604020202020204" pitchFamily="34" charset="0"/>
              <a:buChar char="•"/>
            </a:pPr>
            <a:r>
              <a:rPr lang="en-US" sz="2400" dirty="0"/>
              <a:t>Statistic = 0.8687</a:t>
            </a:r>
          </a:p>
          <a:p>
            <a:pPr marL="285750" indent="-285750">
              <a:buFont typeface="Arial" panose="020B0604020202020204" pitchFamily="34" charset="0"/>
              <a:buChar char="•"/>
            </a:pPr>
            <a:r>
              <a:rPr lang="en-US" sz="2400" i="1" dirty="0"/>
              <a:t>p</a:t>
            </a:r>
            <a:r>
              <a:rPr lang="en-US" sz="2400" dirty="0"/>
              <a:t>-value = 6.17</a:t>
            </a:r>
          </a:p>
          <a:p>
            <a:pPr marL="285750" indent="-285750">
              <a:buFont typeface="Arial" panose="020B0604020202020204" pitchFamily="34" charset="0"/>
              <a:buChar char="•"/>
            </a:pPr>
            <a:endParaRPr lang="en-US" sz="2400" i="1" dirty="0"/>
          </a:p>
          <a:p>
            <a:r>
              <a:rPr lang="en-US" sz="2400" dirty="0"/>
              <a:t>The data is </a:t>
            </a:r>
            <a:r>
              <a:rPr lang="en-US" sz="2400" u="sng" dirty="0"/>
              <a:t>non-normal</a:t>
            </a:r>
            <a:r>
              <a:rPr lang="en-US" sz="2400" dirty="0"/>
              <a:t> based on the histogram distribution and Q-Q plots, despite rejecting the null hypothesis in the K-S test.</a:t>
            </a:r>
          </a:p>
        </p:txBody>
      </p:sp>
      <p:pic>
        <p:nvPicPr>
          <p:cNvPr id="9" name="Content Placeholder 4">
            <a:extLst>
              <a:ext uri="{FF2B5EF4-FFF2-40B4-BE49-F238E27FC236}">
                <a16:creationId xmlns:a16="http://schemas.microsoft.com/office/drawing/2014/main" id="{2757B010-621B-7B9F-78EE-1F6B1A4D628A}"/>
              </a:ext>
            </a:extLst>
          </p:cNvPr>
          <p:cNvPicPr>
            <a:picLocks noChangeAspect="1"/>
          </p:cNvPicPr>
          <p:nvPr/>
        </p:nvPicPr>
        <p:blipFill>
          <a:blip r:embed="rId2"/>
          <a:srcRect/>
          <a:stretch/>
        </p:blipFill>
        <p:spPr>
          <a:xfrm>
            <a:off x="5137323" y="3654127"/>
            <a:ext cx="3208288" cy="2423043"/>
          </a:xfrm>
          <a:prstGeom prst="rect">
            <a:avLst/>
          </a:prstGeom>
        </p:spPr>
      </p:pic>
      <p:pic>
        <p:nvPicPr>
          <p:cNvPr id="10" name="Picture 9">
            <a:extLst>
              <a:ext uri="{FF2B5EF4-FFF2-40B4-BE49-F238E27FC236}">
                <a16:creationId xmlns:a16="http://schemas.microsoft.com/office/drawing/2014/main" id="{7664EE85-85A9-4A8F-7E92-9C250A92A2B0}"/>
              </a:ext>
            </a:extLst>
          </p:cNvPr>
          <p:cNvPicPr>
            <a:picLocks noChangeAspect="1"/>
          </p:cNvPicPr>
          <p:nvPr/>
        </p:nvPicPr>
        <p:blipFill>
          <a:blip r:embed="rId3"/>
          <a:srcRect/>
          <a:stretch/>
        </p:blipFill>
        <p:spPr>
          <a:xfrm>
            <a:off x="8703030" y="3645655"/>
            <a:ext cx="3162946" cy="2439987"/>
          </a:xfrm>
          <a:prstGeom prst="rect">
            <a:avLst/>
          </a:prstGeom>
        </p:spPr>
      </p:pic>
      <p:pic>
        <p:nvPicPr>
          <p:cNvPr id="11" name="Picture 10">
            <a:extLst>
              <a:ext uri="{FF2B5EF4-FFF2-40B4-BE49-F238E27FC236}">
                <a16:creationId xmlns:a16="http://schemas.microsoft.com/office/drawing/2014/main" id="{DCF47D66-9BB7-C3F0-12CB-57FC71833181}"/>
              </a:ext>
            </a:extLst>
          </p:cNvPr>
          <p:cNvPicPr>
            <a:picLocks noChangeAspect="1"/>
          </p:cNvPicPr>
          <p:nvPr/>
        </p:nvPicPr>
        <p:blipFill>
          <a:blip r:embed="rId4"/>
          <a:srcRect/>
          <a:stretch/>
        </p:blipFill>
        <p:spPr>
          <a:xfrm>
            <a:off x="5735022" y="863056"/>
            <a:ext cx="5451824" cy="2388686"/>
          </a:xfrm>
          <a:prstGeom prst="rect">
            <a:avLst/>
          </a:prstGeom>
        </p:spPr>
      </p:pic>
    </p:spTree>
    <p:extLst>
      <p:ext uri="{BB962C8B-B14F-4D97-AF65-F5344CB8AC3E}">
        <p14:creationId xmlns:p14="http://schemas.microsoft.com/office/powerpoint/2010/main" val="1548839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A3EE-37EC-58D8-7C37-0346F5ED65FB}"/>
              </a:ext>
            </a:extLst>
          </p:cNvPr>
          <p:cNvSpPr>
            <a:spLocks noGrp="1"/>
          </p:cNvSpPr>
          <p:nvPr>
            <p:ph type="title"/>
          </p:nvPr>
        </p:nvSpPr>
        <p:spPr/>
        <p:txBody>
          <a:bodyPr>
            <a:normAutofit/>
          </a:bodyPr>
          <a:lstStyle/>
          <a:p>
            <a:r>
              <a:rPr lang="en-US" sz="4400" dirty="0"/>
              <a:t>Recruitment Rate</a:t>
            </a:r>
          </a:p>
        </p:txBody>
      </p:sp>
      <p:sp>
        <p:nvSpPr>
          <p:cNvPr id="4" name="Text Placeholder 3">
            <a:extLst>
              <a:ext uri="{FF2B5EF4-FFF2-40B4-BE49-F238E27FC236}">
                <a16:creationId xmlns:a16="http://schemas.microsoft.com/office/drawing/2014/main" id="{96D957CB-0A97-F48B-E55C-07F65ECA2CF4}"/>
              </a:ext>
            </a:extLst>
          </p:cNvPr>
          <p:cNvSpPr>
            <a:spLocks noGrp="1"/>
          </p:cNvSpPr>
          <p:nvPr>
            <p:ph type="body" sz="half" idx="2"/>
          </p:nvPr>
        </p:nvSpPr>
        <p:spPr/>
        <p:txBody>
          <a:bodyPr>
            <a:normAutofit fontScale="85000" lnSpcReduction="10000"/>
          </a:bodyPr>
          <a:lstStyle/>
          <a:p>
            <a:r>
              <a:rPr lang="en-US" sz="2400" dirty="0" err="1"/>
              <a:t>Komolgorov</a:t>
            </a:r>
            <a:r>
              <a:rPr lang="en-US" sz="2400" dirty="0"/>
              <a:t>-Smirnov Test (𝛼 = 0.05):</a:t>
            </a:r>
          </a:p>
          <a:p>
            <a:pPr marL="285750" indent="-285750">
              <a:buFont typeface="Arial" panose="020B0604020202020204" pitchFamily="34" charset="0"/>
              <a:buChar char="•"/>
            </a:pPr>
            <a:r>
              <a:rPr lang="en-US" sz="2400" dirty="0"/>
              <a:t>Statistic = 0.9260</a:t>
            </a:r>
          </a:p>
          <a:p>
            <a:pPr marL="285750" indent="-285750">
              <a:buFont typeface="Arial" panose="020B0604020202020204" pitchFamily="34" charset="0"/>
              <a:buChar char="•"/>
            </a:pPr>
            <a:r>
              <a:rPr lang="en-US" sz="2400" i="1" dirty="0"/>
              <a:t>p</a:t>
            </a:r>
            <a:r>
              <a:rPr lang="en-US" sz="2400" dirty="0"/>
              <a:t>-value = 6.23</a:t>
            </a:r>
          </a:p>
          <a:p>
            <a:pPr marL="285750" indent="-285750">
              <a:buFont typeface="Arial" panose="020B0604020202020204" pitchFamily="34" charset="0"/>
              <a:buChar char="•"/>
            </a:pPr>
            <a:endParaRPr lang="en-US" sz="2400" i="1" dirty="0"/>
          </a:p>
          <a:p>
            <a:r>
              <a:rPr lang="en-US" sz="2400" dirty="0"/>
              <a:t>The data is </a:t>
            </a:r>
            <a:r>
              <a:rPr lang="en-US" sz="2400" u="sng" dirty="0"/>
              <a:t>normal</a:t>
            </a:r>
            <a:r>
              <a:rPr lang="en-US" sz="2400" dirty="0"/>
              <a:t> based on the histogram distribution and Q-Q plots and rejecting the null hypothesis in the K-S test.</a:t>
            </a:r>
          </a:p>
          <a:p>
            <a:endParaRPr lang="en-US" sz="2400" dirty="0"/>
          </a:p>
          <a:p>
            <a:r>
              <a:rPr lang="en-US" sz="2400" dirty="0"/>
              <a:t>However, data is right-skewed.</a:t>
            </a:r>
          </a:p>
        </p:txBody>
      </p:sp>
      <p:pic>
        <p:nvPicPr>
          <p:cNvPr id="10" name="Content Placeholder 4">
            <a:extLst>
              <a:ext uri="{FF2B5EF4-FFF2-40B4-BE49-F238E27FC236}">
                <a16:creationId xmlns:a16="http://schemas.microsoft.com/office/drawing/2014/main" id="{66A992AD-68E6-D5E4-B268-28185ADE81D7}"/>
              </a:ext>
            </a:extLst>
          </p:cNvPr>
          <p:cNvPicPr>
            <a:picLocks noChangeAspect="1"/>
          </p:cNvPicPr>
          <p:nvPr/>
        </p:nvPicPr>
        <p:blipFill>
          <a:blip r:embed="rId2"/>
          <a:srcRect/>
          <a:stretch/>
        </p:blipFill>
        <p:spPr>
          <a:xfrm>
            <a:off x="5126105" y="3654127"/>
            <a:ext cx="3230725" cy="2423043"/>
          </a:xfrm>
          <a:prstGeom prst="rect">
            <a:avLst/>
          </a:prstGeom>
        </p:spPr>
      </p:pic>
      <p:pic>
        <p:nvPicPr>
          <p:cNvPr id="11" name="Picture 10">
            <a:extLst>
              <a:ext uri="{FF2B5EF4-FFF2-40B4-BE49-F238E27FC236}">
                <a16:creationId xmlns:a16="http://schemas.microsoft.com/office/drawing/2014/main" id="{6C9F805A-846A-E0FB-4510-D16B8FF2330A}"/>
              </a:ext>
            </a:extLst>
          </p:cNvPr>
          <p:cNvPicPr>
            <a:picLocks noChangeAspect="1"/>
          </p:cNvPicPr>
          <p:nvPr/>
        </p:nvPicPr>
        <p:blipFill>
          <a:blip r:embed="rId3"/>
          <a:srcRect/>
          <a:stretch/>
        </p:blipFill>
        <p:spPr>
          <a:xfrm>
            <a:off x="8703030" y="3645655"/>
            <a:ext cx="3162947" cy="2439987"/>
          </a:xfrm>
          <a:prstGeom prst="rect">
            <a:avLst/>
          </a:prstGeom>
        </p:spPr>
      </p:pic>
      <p:pic>
        <p:nvPicPr>
          <p:cNvPr id="12" name="Picture 11">
            <a:extLst>
              <a:ext uri="{FF2B5EF4-FFF2-40B4-BE49-F238E27FC236}">
                <a16:creationId xmlns:a16="http://schemas.microsoft.com/office/drawing/2014/main" id="{5278B537-86ED-94F1-0C51-14BB96A65BED}"/>
              </a:ext>
            </a:extLst>
          </p:cNvPr>
          <p:cNvPicPr>
            <a:picLocks noChangeAspect="1"/>
          </p:cNvPicPr>
          <p:nvPr/>
        </p:nvPicPr>
        <p:blipFill>
          <a:blip r:embed="rId4"/>
          <a:srcRect/>
          <a:stretch/>
        </p:blipFill>
        <p:spPr>
          <a:xfrm>
            <a:off x="5735021" y="863056"/>
            <a:ext cx="5451826" cy="2388686"/>
          </a:xfrm>
          <a:prstGeom prst="rect">
            <a:avLst/>
          </a:prstGeom>
        </p:spPr>
      </p:pic>
    </p:spTree>
    <p:extLst>
      <p:ext uri="{BB962C8B-B14F-4D97-AF65-F5344CB8AC3E}">
        <p14:creationId xmlns:p14="http://schemas.microsoft.com/office/powerpoint/2010/main" val="18091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A3EE-37EC-58D8-7C37-0346F5ED65FB}"/>
              </a:ext>
            </a:extLst>
          </p:cNvPr>
          <p:cNvSpPr>
            <a:spLocks noGrp="1"/>
          </p:cNvSpPr>
          <p:nvPr>
            <p:ph type="title"/>
          </p:nvPr>
        </p:nvSpPr>
        <p:spPr/>
        <p:txBody>
          <a:bodyPr>
            <a:normAutofit/>
          </a:bodyPr>
          <a:lstStyle/>
          <a:p>
            <a:r>
              <a:rPr lang="en-US" sz="4400" dirty="0"/>
              <a:t>Resignation Rate</a:t>
            </a:r>
          </a:p>
        </p:txBody>
      </p:sp>
      <p:pic>
        <p:nvPicPr>
          <p:cNvPr id="5" name="Content Placeholder 4">
            <a:extLst>
              <a:ext uri="{FF2B5EF4-FFF2-40B4-BE49-F238E27FC236}">
                <a16:creationId xmlns:a16="http://schemas.microsoft.com/office/drawing/2014/main" id="{F8CB89EB-5B20-5C7F-AB24-360B264561EB}"/>
              </a:ext>
            </a:extLst>
          </p:cNvPr>
          <p:cNvPicPr>
            <a:picLocks noGrp="1" noChangeAspect="1"/>
          </p:cNvPicPr>
          <p:nvPr>
            <p:ph idx="1"/>
          </p:nvPr>
        </p:nvPicPr>
        <p:blipFill>
          <a:blip r:embed="rId2"/>
          <a:srcRect/>
          <a:stretch/>
        </p:blipFill>
        <p:spPr>
          <a:xfrm>
            <a:off x="5126105" y="3645655"/>
            <a:ext cx="3230725" cy="2439988"/>
          </a:xfrm>
          <a:prstGeom prst="rect">
            <a:avLst/>
          </a:prstGeom>
        </p:spPr>
      </p:pic>
      <p:sp>
        <p:nvSpPr>
          <p:cNvPr id="4" name="Text Placeholder 3">
            <a:extLst>
              <a:ext uri="{FF2B5EF4-FFF2-40B4-BE49-F238E27FC236}">
                <a16:creationId xmlns:a16="http://schemas.microsoft.com/office/drawing/2014/main" id="{96D957CB-0A97-F48B-E55C-07F65ECA2CF4}"/>
              </a:ext>
            </a:extLst>
          </p:cNvPr>
          <p:cNvSpPr>
            <a:spLocks noGrp="1"/>
          </p:cNvSpPr>
          <p:nvPr>
            <p:ph type="body" sz="half" idx="2"/>
          </p:nvPr>
        </p:nvSpPr>
        <p:spPr/>
        <p:txBody>
          <a:bodyPr>
            <a:normAutofit fontScale="85000" lnSpcReduction="10000"/>
          </a:bodyPr>
          <a:lstStyle/>
          <a:p>
            <a:r>
              <a:rPr lang="en-US" sz="2400" dirty="0" err="1"/>
              <a:t>Komolgorov</a:t>
            </a:r>
            <a:r>
              <a:rPr lang="en-US" sz="2400" dirty="0"/>
              <a:t>-Smirnov Test (𝛼 = 0.05):</a:t>
            </a:r>
          </a:p>
          <a:p>
            <a:pPr marL="285750" indent="-285750">
              <a:buFont typeface="Arial" panose="020B0604020202020204" pitchFamily="34" charset="0"/>
              <a:buChar char="•"/>
            </a:pPr>
            <a:r>
              <a:rPr lang="en-US" sz="2400" dirty="0"/>
              <a:t>Statistic = 0.8918</a:t>
            </a:r>
          </a:p>
          <a:p>
            <a:pPr marL="285750" indent="-285750">
              <a:buFont typeface="Arial" panose="020B0604020202020204" pitchFamily="34" charset="0"/>
              <a:buChar char="•"/>
            </a:pPr>
            <a:r>
              <a:rPr lang="en-US" sz="2400" i="1" dirty="0"/>
              <a:t>p</a:t>
            </a:r>
            <a:r>
              <a:rPr lang="en-US" sz="2400" dirty="0"/>
              <a:t>-value = 2.09</a:t>
            </a:r>
          </a:p>
          <a:p>
            <a:pPr marL="285750" indent="-285750">
              <a:buFont typeface="Arial" panose="020B0604020202020204" pitchFamily="34" charset="0"/>
              <a:buChar char="•"/>
            </a:pPr>
            <a:endParaRPr lang="en-US" sz="2400" i="1" dirty="0"/>
          </a:p>
          <a:p>
            <a:r>
              <a:rPr lang="en-US" sz="2400" dirty="0"/>
              <a:t>The data is </a:t>
            </a:r>
            <a:r>
              <a:rPr lang="en-US" sz="2400" u="sng" dirty="0"/>
              <a:t>normal</a:t>
            </a:r>
            <a:r>
              <a:rPr lang="en-US" sz="2400" dirty="0"/>
              <a:t> based on the histogram distribution and Q-Q plots and rejecting the null hypothesis in the K-S test.</a:t>
            </a:r>
          </a:p>
          <a:p>
            <a:endParaRPr lang="en-US" sz="2400" dirty="0"/>
          </a:p>
          <a:p>
            <a:r>
              <a:rPr lang="en-US" sz="2400" dirty="0"/>
              <a:t>However, data is right-skewed.</a:t>
            </a:r>
          </a:p>
        </p:txBody>
      </p:sp>
      <p:pic>
        <p:nvPicPr>
          <p:cNvPr id="6" name="Picture 5">
            <a:extLst>
              <a:ext uri="{FF2B5EF4-FFF2-40B4-BE49-F238E27FC236}">
                <a16:creationId xmlns:a16="http://schemas.microsoft.com/office/drawing/2014/main" id="{E8639326-2D9B-87A5-D358-C2E06911FB62}"/>
              </a:ext>
            </a:extLst>
          </p:cNvPr>
          <p:cNvPicPr>
            <a:picLocks noChangeAspect="1"/>
          </p:cNvPicPr>
          <p:nvPr/>
        </p:nvPicPr>
        <p:blipFill>
          <a:blip r:embed="rId3"/>
          <a:srcRect/>
          <a:stretch/>
        </p:blipFill>
        <p:spPr>
          <a:xfrm>
            <a:off x="8703030" y="3645655"/>
            <a:ext cx="3162947" cy="2439988"/>
          </a:xfrm>
          <a:prstGeom prst="rect">
            <a:avLst/>
          </a:prstGeom>
        </p:spPr>
      </p:pic>
      <p:pic>
        <p:nvPicPr>
          <p:cNvPr id="7" name="Picture 6">
            <a:extLst>
              <a:ext uri="{FF2B5EF4-FFF2-40B4-BE49-F238E27FC236}">
                <a16:creationId xmlns:a16="http://schemas.microsoft.com/office/drawing/2014/main" id="{98986DE0-0D38-2CDA-CF67-2323F4AAFF3A}"/>
              </a:ext>
            </a:extLst>
          </p:cNvPr>
          <p:cNvPicPr>
            <a:picLocks noChangeAspect="1"/>
          </p:cNvPicPr>
          <p:nvPr/>
        </p:nvPicPr>
        <p:blipFill>
          <a:blip r:embed="rId4"/>
          <a:srcRect/>
          <a:stretch/>
        </p:blipFill>
        <p:spPr>
          <a:xfrm>
            <a:off x="5735021" y="863056"/>
            <a:ext cx="5451826" cy="2388687"/>
          </a:xfrm>
          <a:prstGeom prst="rect">
            <a:avLst/>
          </a:prstGeom>
        </p:spPr>
      </p:pic>
    </p:spTree>
    <p:extLst>
      <p:ext uri="{BB962C8B-B14F-4D97-AF65-F5344CB8AC3E}">
        <p14:creationId xmlns:p14="http://schemas.microsoft.com/office/powerpoint/2010/main" val="169552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sp>
        <p:nvSpPr>
          <p:cNvPr id="7" name="Rectangle 6">
            <a:extLst>
              <a:ext uri="{FF2B5EF4-FFF2-40B4-BE49-F238E27FC236}">
                <a16:creationId xmlns:a16="http://schemas.microsoft.com/office/drawing/2014/main" id="{9833B81C-C03B-96D7-162C-75EE2B09F442}"/>
              </a:ext>
            </a:extLst>
          </p:cNvPr>
          <p:cNvSpPr/>
          <p:nvPr/>
        </p:nvSpPr>
        <p:spPr>
          <a:xfrm>
            <a:off x="1074821" y="1690688"/>
            <a:ext cx="2145632"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Medium" panose="020B0602020204020303" pitchFamily="34" charset="-79"/>
                <a:cs typeface="Futura Medium" panose="020B0602020204020303" pitchFamily="34" charset="-79"/>
                <a:hlinkClick r:id="rId2">
                  <a:extLst>
                    <a:ext uri="{A12FA001-AC4F-418D-AE19-62706E023703}">
                      <ahyp:hlinkClr xmlns:ahyp="http://schemas.microsoft.com/office/drawing/2018/hyperlinkcolor" val="tx"/>
                    </a:ext>
                  </a:extLst>
                </a:hlinkClick>
              </a:rPr>
              <a:t>Job Vacancy </a:t>
            </a:r>
            <a:r>
              <a:rPr lang="en-US" sz="2400" dirty="0">
                <a:solidFill>
                  <a:schemeClr val="bg1"/>
                </a:solidFill>
                <a:latin typeface="Futura Medium" panose="020B0602020204020303" pitchFamily="34" charset="-79"/>
                <a:cs typeface="Futura Medium" panose="020B0602020204020303" pitchFamily="34" charset="-79"/>
                <a:hlinkClick r:id="rId3">
                  <a:extLst>
                    <a:ext uri="{A12FA001-AC4F-418D-AE19-62706E023703}">
                      <ahyp:hlinkClr xmlns:ahyp="http://schemas.microsoft.com/office/drawing/2018/hyperlinkcolor" val="tx"/>
                    </a:ext>
                  </a:extLst>
                </a:hlinkClick>
              </a:rPr>
              <a:t>Rates</a:t>
            </a:r>
            <a:endParaRPr lang="en-US" sz="2400" dirty="0">
              <a:solidFill>
                <a:schemeClr val="bg1"/>
              </a:solidFill>
              <a:latin typeface="Futura Medium" panose="020B0602020204020303" pitchFamily="34" charset="-79"/>
              <a:cs typeface="Futura Medium" panose="020B0602020204020303" pitchFamily="34" charset="-79"/>
            </a:endParaRPr>
          </a:p>
        </p:txBody>
      </p:sp>
      <p:sp>
        <p:nvSpPr>
          <p:cNvPr id="8" name="Rectangle 7">
            <a:extLst>
              <a:ext uri="{FF2B5EF4-FFF2-40B4-BE49-F238E27FC236}">
                <a16:creationId xmlns:a16="http://schemas.microsoft.com/office/drawing/2014/main" id="{393AC1E1-0184-296D-6D73-00ACBD9F063D}"/>
              </a:ext>
            </a:extLst>
          </p:cNvPr>
          <p:cNvSpPr/>
          <p:nvPr/>
        </p:nvSpPr>
        <p:spPr>
          <a:xfrm>
            <a:off x="1074820" y="4303128"/>
            <a:ext cx="2145632"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Medium" panose="020B0602020204020303" pitchFamily="34" charset="-79"/>
                <a:cs typeface="Futura Medium" panose="020B0602020204020303" pitchFamily="34" charset="-79"/>
                <a:hlinkClick r:id="rId4">
                  <a:extLst>
                    <a:ext uri="{A12FA001-AC4F-418D-AE19-62706E023703}">
                      <ahyp:hlinkClr xmlns:ahyp="http://schemas.microsoft.com/office/drawing/2018/hyperlinkcolor" val="tx"/>
                    </a:ext>
                  </a:extLst>
                </a:hlinkClick>
              </a:rPr>
              <a:t>Total Paid Hours</a:t>
            </a:r>
            <a:endParaRPr lang="en-US" dirty="0">
              <a:solidFill>
                <a:schemeClr val="bg1"/>
              </a:solidFill>
              <a:latin typeface="Futura Medium" panose="020B0602020204020303" pitchFamily="34" charset="-79"/>
              <a:cs typeface="Futura Medium" panose="020B0602020204020303" pitchFamily="34" charset="-79"/>
            </a:endParaRPr>
          </a:p>
        </p:txBody>
      </p:sp>
      <p:sp>
        <p:nvSpPr>
          <p:cNvPr id="9" name="Rectangle 8">
            <a:extLst>
              <a:ext uri="{FF2B5EF4-FFF2-40B4-BE49-F238E27FC236}">
                <a16:creationId xmlns:a16="http://schemas.microsoft.com/office/drawing/2014/main" id="{FD21CA11-8640-26A1-D3FC-3C37EE2AFB47}"/>
              </a:ext>
            </a:extLst>
          </p:cNvPr>
          <p:cNvSpPr/>
          <p:nvPr/>
        </p:nvSpPr>
        <p:spPr>
          <a:xfrm>
            <a:off x="3707063" y="1690688"/>
            <a:ext cx="2145632"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Medium" panose="020B0602020204020303" pitchFamily="34" charset="-79"/>
                <a:cs typeface="Futura Medium" panose="020B0602020204020303" pitchFamily="34" charset="-79"/>
                <a:hlinkClick r:id="rId5">
                  <a:extLst>
                    <a:ext uri="{A12FA001-AC4F-418D-AE19-62706E023703}">
                      <ahyp:hlinkClr xmlns:ahyp="http://schemas.microsoft.com/office/drawing/2018/hyperlinkcolor" val="tx"/>
                    </a:ext>
                  </a:extLst>
                </a:hlinkClick>
              </a:rPr>
              <a:t>Recruitment Rates</a:t>
            </a:r>
            <a:endParaRPr lang="en-US" sz="2400" dirty="0">
              <a:solidFill>
                <a:schemeClr val="bg1"/>
              </a:solidFill>
              <a:latin typeface="Futura Medium" panose="020B0602020204020303" pitchFamily="34" charset="-79"/>
              <a:cs typeface="Futura Medium" panose="020B0602020204020303" pitchFamily="34" charset="-79"/>
            </a:endParaRPr>
          </a:p>
        </p:txBody>
      </p:sp>
      <p:sp>
        <p:nvSpPr>
          <p:cNvPr id="10" name="Rectangle 9">
            <a:extLst>
              <a:ext uri="{FF2B5EF4-FFF2-40B4-BE49-F238E27FC236}">
                <a16:creationId xmlns:a16="http://schemas.microsoft.com/office/drawing/2014/main" id="{895AAD90-6CC2-F3B1-79F8-0302F9A86CD6}"/>
              </a:ext>
            </a:extLst>
          </p:cNvPr>
          <p:cNvSpPr/>
          <p:nvPr/>
        </p:nvSpPr>
        <p:spPr>
          <a:xfrm>
            <a:off x="3693693" y="4303128"/>
            <a:ext cx="2145632"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Medium" panose="020B0602020204020303" pitchFamily="34" charset="-79"/>
                <a:cs typeface="Futura Medium" panose="020B0602020204020303" pitchFamily="34" charset="-79"/>
                <a:hlinkClick r:id="rId6">
                  <a:extLst>
                    <a:ext uri="{A12FA001-AC4F-418D-AE19-62706E023703}">
                      <ahyp:hlinkClr xmlns:ahyp="http://schemas.microsoft.com/office/drawing/2018/hyperlinkcolor" val="tx"/>
                    </a:ext>
                  </a:extLst>
                </a:hlinkClick>
              </a:rPr>
              <a:t>Incidence of Retrenchment</a:t>
            </a:r>
            <a:endParaRPr lang="en-US" dirty="0">
              <a:solidFill>
                <a:schemeClr val="bg1"/>
              </a:solidFill>
              <a:latin typeface="Futura Medium" panose="020B0602020204020303" pitchFamily="34" charset="-79"/>
              <a:cs typeface="Futura Medium" panose="020B0602020204020303" pitchFamily="34" charset="-79"/>
            </a:endParaRPr>
          </a:p>
        </p:txBody>
      </p:sp>
      <p:sp>
        <p:nvSpPr>
          <p:cNvPr id="11" name="Rectangle 10">
            <a:extLst>
              <a:ext uri="{FF2B5EF4-FFF2-40B4-BE49-F238E27FC236}">
                <a16:creationId xmlns:a16="http://schemas.microsoft.com/office/drawing/2014/main" id="{D4A80713-D25C-381D-F04D-27F2F286EADE}"/>
              </a:ext>
            </a:extLst>
          </p:cNvPr>
          <p:cNvSpPr/>
          <p:nvPr/>
        </p:nvSpPr>
        <p:spPr>
          <a:xfrm>
            <a:off x="6339305" y="1690688"/>
            <a:ext cx="2145632"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Medium" panose="020B0602020204020303" pitchFamily="34" charset="-79"/>
                <a:cs typeface="Futura Medium" panose="020B0602020204020303" pitchFamily="34" charset="-79"/>
                <a:hlinkClick r:id="rId5">
                  <a:extLst>
                    <a:ext uri="{A12FA001-AC4F-418D-AE19-62706E023703}">
                      <ahyp:hlinkClr xmlns:ahyp="http://schemas.microsoft.com/office/drawing/2018/hyperlinkcolor" val="tx"/>
                    </a:ext>
                  </a:extLst>
                </a:hlinkClick>
              </a:rPr>
              <a:t>Resignation Rates</a:t>
            </a:r>
            <a:endParaRPr lang="en-US" sz="2400" dirty="0">
              <a:solidFill>
                <a:schemeClr val="bg1"/>
              </a:solidFill>
              <a:latin typeface="Futura Medium" panose="020B0602020204020303" pitchFamily="34" charset="-79"/>
              <a:cs typeface="Futura Medium" panose="020B0602020204020303" pitchFamily="34" charset="-79"/>
            </a:endParaRPr>
          </a:p>
        </p:txBody>
      </p:sp>
      <p:sp>
        <p:nvSpPr>
          <p:cNvPr id="12" name="Rectangle 11">
            <a:extLst>
              <a:ext uri="{FF2B5EF4-FFF2-40B4-BE49-F238E27FC236}">
                <a16:creationId xmlns:a16="http://schemas.microsoft.com/office/drawing/2014/main" id="{602FC23A-D7B6-C2EF-8C62-C73D55D22528}"/>
              </a:ext>
            </a:extLst>
          </p:cNvPr>
          <p:cNvSpPr/>
          <p:nvPr/>
        </p:nvSpPr>
        <p:spPr>
          <a:xfrm>
            <a:off x="6332620" y="4303128"/>
            <a:ext cx="2145632"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Medium" panose="020B0602020204020303" pitchFamily="34" charset="-79"/>
                <a:cs typeface="Futura Medium" panose="020B0602020204020303" pitchFamily="34" charset="-79"/>
                <a:hlinkClick r:id="rId7">
                  <a:extLst>
                    <a:ext uri="{A12FA001-AC4F-418D-AE19-62706E023703}">
                      <ahyp:hlinkClr xmlns:ahyp="http://schemas.microsoft.com/office/drawing/2018/hyperlinkcolor" val="tx"/>
                    </a:ext>
                  </a:extLst>
                </a:hlinkClick>
              </a:rPr>
              <a:t>Polytechnic Intake</a:t>
            </a:r>
            <a:endParaRPr lang="en-US" dirty="0">
              <a:solidFill>
                <a:schemeClr val="bg1"/>
              </a:solidFill>
              <a:latin typeface="Futura Medium" panose="020B0602020204020303" pitchFamily="34" charset="-79"/>
              <a:cs typeface="Futura Medium" panose="020B0602020204020303" pitchFamily="34" charset="-79"/>
            </a:endParaRPr>
          </a:p>
        </p:txBody>
      </p:sp>
      <p:sp>
        <p:nvSpPr>
          <p:cNvPr id="13" name="Rectangle 12">
            <a:extLst>
              <a:ext uri="{FF2B5EF4-FFF2-40B4-BE49-F238E27FC236}">
                <a16:creationId xmlns:a16="http://schemas.microsoft.com/office/drawing/2014/main" id="{998CBADB-304B-A76D-CFAB-F2C777F1D166}"/>
              </a:ext>
            </a:extLst>
          </p:cNvPr>
          <p:cNvSpPr/>
          <p:nvPr/>
        </p:nvSpPr>
        <p:spPr>
          <a:xfrm>
            <a:off x="8971548" y="1690688"/>
            <a:ext cx="2145632"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Medium" panose="020B0602020204020303" pitchFamily="34" charset="-79"/>
                <a:cs typeface="Futura Medium" panose="020B0602020204020303" pitchFamily="34" charset="-79"/>
                <a:hlinkClick r:id="rId8">
                  <a:extLst>
                    <a:ext uri="{A12FA001-AC4F-418D-AE19-62706E023703}">
                      <ahyp:hlinkClr xmlns:ahyp="http://schemas.microsoft.com/office/drawing/2018/hyperlinkcolor" val="tx"/>
                    </a:ext>
                  </a:extLst>
                </a:hlinkClick>
              </a:rPr>
              <a:t>Paid Overtime Hours</a:t>
            </a:r>
            <a:endParaRPr lang="en-US" sz="2400" dirty="0">
              <a:solidFill>
                <a:schemeClr val="bg1"/>
              </a:solidFill>
              <a:latin typeface="Futura Medium" panose="020B0602020204020303" pitchFamily="34" charset="-79"/>
              <a:cs typeface="Futura Medium" panose="020B0602020204020303" pitchFamily="34" charset="-79"/>
            </a:endParaRPr>
          </a:p>
        </p:txBody>
      </p:sp>
      <p:sp>
        <p:nvSpPr>
          <p:cNvPr id="14" name="Rectangle 13">
            <a:extLst>
              <a:ext uri="{FF2B5EF4-FFF2-40B4-BE49-F238E27FC236}">
                <a16:creationId xmlns:a16="http://schemas.microsoft.com/office/drawing/2014/main" id="{48740787-B405-F5B8-BBEF-859E89728CF1}"/>
              </a:ext>
            </a:extLst>
          </p:cNvPr>
          <p:cNvSpPr/>
          <p:nvPr/>
        </p:nvSpPr>
        <p:spPr>
          <a:xfrm>
            <a:off x="8971547" y="4303128"/>
            <a:ext cx="2145632"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Medium" panose="020B0602020204020303" pitchFamily="34" charset="-79"/>
                <a:cs typeface="Futura Medium" panose="020B0602020204020303" pitchFamily="34" charset="-79"/>
                <a:hlinkClick r:id="rId9">
                  <a:extLst>
                    <a:ext uri="{A12FA001-AC4F-418D-AE19-62706E023703}">
                      <ahyp:hlinkClr xmlns:ahyp="http://schemas.microsoft.com/office/drawing/2018/hyperlinkcolor" val="tx"/>
                    </a:ext>
                  </a:extLst>
                </a:hlinkClick>
              </a:rPr>
              <a:t>University Intake</a:t>
            </a:r>
            <a:endParaRPr lang="en-US" dirty="0">
              <a:solidFill>
                <a:schemeClr val="bg1"/>
              </a:solidFill>
              <a:latin typeface="Futura Medium" panose="020B0602020204020303" pitchFamily="34" charset="-79"/>
              <a:cs typeface="Futura Medium" panose="020B0602020204020303" pitchFamily="34" charset="-79"/>
            </a:endParaRPr>
          </a:p>
        </p:txBody>
      </p:sp>
      <p:cxnSp>
        <p:nvCxnSpPr>
          <p:cNvPr id="18" name="Straight Connector 17">
            <a:extLst>
              <a:ext uri="{FF2B5EF4-FFF2-40B4-BE49-F238E27FC236}">
                <a16:creationId xmlns:a16="http://schemas.microsoft.com/office/drawing/2014/main" id="{6FA7B6FC-AC5A-D4FF-508F-D45107C6E6DF}"/>
              </a:ext>
            </a:extLst>
          </p:cNvPr>
          <p:cNvCxnSpPr>
            <a:cxnSpLocks/>
          </p:cNvCxnSpPr>
          <p:nvPr/>
        </p:nvCxnSpPr>
        <p:spPr>
          <a:xfrm>
            <a:off x="3453063" y="1762880"/>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5BD9B5-165E-1E82-5BB8-256DABA7EC7C}"/>
              </a:ext>
            </a:extLst>
          </p:cNvPr>
          <p:cNvCxnSpPr>
            <a:cxnSpLocks/>
          </p:cNvCxnSpPr>
          <p:nvPr/>
        </p:nvCxnSpPr>
        <p:spPr>
          <a:xfrm>
            <a:off x="3453063" y="4465805"/>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417A65-FA6C-C25C-65B6-02FCDBF9A7A8}"/>
              </a:ext>
            </a:extLst>
          </p:cNvPr>
          <p:cNvCxnSpPr>
            <a:cxnSpLocks/>
          </p:cNvCxnSpPr>
          <p:nvPr/>
        </p:nvCxnSpPr>
        <p:spPr>
          <a:xfrm>
            <a:off x="6079958" y="1690688"/>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C7145B-2891-A432-CF94-26AF8A3138C5}"/>
              </a:ext>
            </a:extLst>
          </p:cNvPr>
          <p:cNvCxnSpPr>
            <a:cxnSpLocks/>
          </p:cNvCxnSpPr>
          <p:nvPr/>
        </p:nvCxnSpPr>
        <p:spPr>
          <a:xfrm>
            <a:off x="6079958" y="4393613"/>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D09FD1B-BE56-C048-359E-7E1ECD727863}"/>
              </a:ext>
            </a:extLst>
          </p:cNvPr>
          <p:cNvCxnSpPr>
            <a:cxnSpLocks/>
          </p:cNvCxnSpPr>
          <p:nvPr/>
        </p:nvCxnSpPr>
        <p:spPr>
          <a:xfrm>
            <a:off x="8718884" y="1762880"/>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BBD13A-D87C-E20E-D1B3-DC029EDE95EA}"/>
              </a:ext>
            </a:extLst>
          </p:cNvPr>
          <p:cNvCxnSpPr>
            <a:cxnSpLocks/>
          </p:cNvCxnSpPr>
          <p:nvPr/>
        </p:nvCxnSpPr>
        <p:spPr>
          <a:xfrm>
            <a:off x="8718884" y="4465805"/>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22784C-1FA3-2A4D-7155-8FBDD2675006}"/>
              </a:ext>
            </a:extLst>
          </p:cNvPr>
          <p:cNvCxnSpPr>
            <a:cxnSpLocks/>
          </p:cNvCxnSpPr>
          <p:nvPr/>
        </p:nvCxnSpPr>
        <p:spPr>
          <a:xfrm rot="5400000">
            <a:off x="2088355" y="3059408"/>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45ABE91-8869-5E68-05A6-37AEF2A2FDFF}"/>
              </a:ext>
            </a:extLst>
          </p:cNvPr>
          <p:cNvCxnSpPr>
            <a:cxnSpLocks/>
          </p:cNvCxnSpPr>
          <p:nvPr/>
        </p:nvCxnSpPr>
        <p:spPr>
          <a:xfrm rot="5400000">
            <a:off x="4720598" y="3059408"/>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019974B-00CC-8103-900B-79FDB8BCB795}"/>
              </a:ext>
            </a:extLst>
          </p:cNvPr>
          <p:cNvCxnSpPr>
            <a:cxnSpLocks/>
          </p:cNvCxnSpPr>
          <p:nvPr/>
        </p:nvCxnSpPr>
        <p:spPr>
          <a:xfrm rot="5400000">
            <a:off x="7352840" y="3079967"/>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AF8BC1C-5CC3-41CC-EA13-AD33B68C8F29}"/>
              </a:ext>
            </a:extLst>
          </p:cNvPr>
          <p:cNvCxnSpPr>
            <a:cxnSpLocks/>
          </p:cNvCxnSpPr>
          <p:nvPr/>
        </p:nvCxnSpPr>
        <p:spPr>
          <a:xfrm rot="5400000">
            <a:off x="10103644" y="3079967"/>
            <a:ext cx="0" cy="20270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700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B7CB2-637B-014A-6892-005CF78F506E}"/>
              </a:ext>
            </a:extLst>
          </p:cNvPr>
          <p:cNvSpPr>
            <a:spLocks noGrp="1"/>
          </p:cNvSpPr>
          <p:nvPr>
            <p:ph type="title"/>
          </p:nvPr>
        </p:nvSpPr>
        <p:spPr/>
        <p:txBody>
          <a:bodyPr>
            <a:normAutofit fontScale="90000"/>
          </a:bodyPr>
          <a:lstStyle/>
          <a:p>
            <a:r>
              <a:rPr lang="en-US" dirty="0"/>
              <a:t>ANOVA tests for quarterly averages of job vacancy, recruitment and resignation rates</a:t>
            </a:r>
          </a:p>
        </p:txBody>
      </p:sp>
      <p:pic>
        <p:nvPicPr>
          <p:cNvPr id="12" name="Content Placeholder 11" descr="Text&#10;&#10;Description automatically generated">
            <a:extLst>
              <a:ext uri="{FF2B5EF4-FFF2-40B4-BE49-F238E27FC236}">
                <a16:creationId xmlns:a16="http://schemas.microsoft.com/office/drawing/2014/main" id="{F5D1CEA5-0E59-1A57-77B9-912F86D0B055}"/>
              </a:ext>
            </a:extLst>
          </p:cNvPr>
          <p:cNvPicPr>
            <a:picLocks noGrp="1" noChangeAspect="1"/>
          </p:cNvPicPr>
          <p:nvPr>
            <p:ph sz="half" idx="2"/>
          </p:nvPr>
        </p:nvPicPr>
        <p:blipFill>
          <a:blip r:embed="rId3"/>
          <a:stretch>
            <a:fillRect/>
          </a:stretch>
        </p:blipFill>
        <p:spPr>
          <a:xfrm>
            <a:off x="6172200" y="2417245"/>
            <a:ext cx="5181600" cy="3168097"/>
          </a:xfrm>
        </p:spPr>
      </p:pic>
      <p:pic>
        <p:nvPicPr>
          <p:cNvPr id="10" name="Content Placeholder 9" descr="Text&#10;&#10;Description automatically generated">
            <a:extLst>
              <a:ext uri="{FF2B5EF4-FFF2-40B4-BE49-F238E27FC236}">
                <a16:creationId xmlns:a16="http://schemas.microsoft.com/office/drawing/2014/main" id="{2C8B744E-91BD-E303-8359-D9C93538B623}"/>
              </a:ext>
            </a:extLst>
          </p:cNvPr>
          <p:cNvPicPr>
            <a:picLocks noGrp="1" noChangeAspect="1"/>
          </p:cNvPicPr>
          <p:nvPr>
            <p:ph sz="half" idx="1"/>
          </p:nvPr>
        </p:nvPicPr>
        <p:blipFill>
          <a:blip r:embed="rId4"/>
          <a:stretch>
            <a:fillRect/>
          </a:stretch>
        </p:blipFill>
        <p:spPr>
          <a:xfrm>
            <a:off x="1039011" y="1825625"/>
            <a:ext cx="4779977" cy="4351338"/>
          </a:xfrm>
        </p:spPr>
      </p:pic>
      <p:pic>
        <p:nvPicPr>
          <p:cNvPr id="13" name="Picture 12">
            <a:extLst>
              <a:ext uri="{FF2B5EF4-FFF2-40B4-BE49-F238E27FC236}">
                <a16:creationId xmlns:a16="http://schemas.microsoft.com/office/drawing/2014/main" id="{BAFBB33E-3021-4497-77DB-250FCCB1BF6C}"/>
              </a:ext>
            </a:extLst>
          </p:cNvPr>
          <p:cNvPicPr>
            <a:picLocks noChangeAspect="1"/>
          </p:cNvPicPr>
          <p:nvPr/>
        </p:nvPicPr>
        <p:blipFill>
          <a:blip r:embed="rId5"/>
          <a:stretch>
            <a:fillRect/>
          </a:stretch>
        </p:blipFill>
        <p:spPr>
          <a:xfrm>
            <a:off x="7171538" y="6008035"/>
            <a:ext cx="1282640" cy="606264"/>
          </a:xfrm>
          <a:prstGeom prst="rect">
            <a:avLst/>
          </a:prstGeom>
        </p:spPr>
      </p:pic>
      <p:pic>
        <p:nvPicPr>
          <p:cNvPr id="14" name="Picture 13">
            <a:extLst>
              <a:ext uri="{FF2B5EF4-FFF2-40B4-BE49-F238E27FC236}">
                <a16:creationId xmlns:a16="http://schemas.microsoft.com/office/drawing/2014/main" id="{9277C5E2-0389-B450-0362-7271342D67D3}"/>
              </a:ext>
            </a:extLst>
          </p:cNvPr>
          <p:cNvPicPr>
            <a:picLocks noChangeAspect="1"/>
          </p:cNvPicPr>
          <p:nvPr/>
        </p:nvPicPr>
        <p:blipFill>
          <a:blip r:embed="rId6"/>
          <a:stretch>
            <a:fillRect/>
          </a:stretch>
        </p:blipFill>
        <p:spPr>
          <a:xfrm>
            <a:off x="8536497" y="6009499"/>
            <a:ext cx="1134586" cy="604800"/>
          </a:xfrm>
          <a:prstGeom prst="rect">
            <a:avLst/>
          </a:prstGeom>
        </p:spPr>
      </p:pic>
      <p:pic>
        <p:nvPicPr>
          <p:cNvPr id="15" name="Picture 14">
            <a:extLst>
              <a:ext uri="{FF2B5EF4-FFF2-40B4-BE49-F238E27FC236}">
                <a16:creationId xmlns:a16="http://schemas.microsoft.com/office/drawing/2014/main" id="{1F74F0D8-91FB-9FE0-874C-69E8C1027C89}"/>
              </a:ext>
            </a:extLst>
          </p:cNvPr>
          <p:cNvPicPr>
            <a:picLocks noChangeAspect="1"/>
          </p:cNvPicPr>
          <p:nvPr/>
        </p:nvPicPr>
        <p:blipFill>
          <a:blip r:embed="rId7"/>
          <a:stretch>
            <a:fillRect/>
          </a:stretch>
        </p:blipFill>
        <p:spPr>
          <a:xfrm>
            <a:off x="9806728" y="6009499"/>
            <a:ext cx="709243" cy="604800"/>
          </a:xfrm>
          <a:prstGeom prst="rect">
            <a:avLst/>
          </a:prstGeom>
        </p:spPr>
      </p:pic>
      <p:pic>
        <p:nvPicPr>
          <p:cNvPr id="16" name="Picture 15">
            <a:extLst>
              <a:ext uri="{FF2B5EF4-FFF2-40B4-BE49-F238E27FC236}">
                <a16:creationId xmlns:a16="http://schemas.microsoft.com/office/drawing/2014/main" id="{101D73DE-3DF7-832D-16D8-147A4EA3E557}"/>
              </a:ext>
            </a:extLst>
          </p:cNvPr>
          <p:cNvPicPr>
            <a:picLocks noChangeAspect="1"/>
          </p:cNvPicPr>
          <p:nvPr/>
        </p:nvPicPr>
        <p:blipFill>
          <a:blip r:embed="rId8"/>
          <a:stretch>
            <a:fillRect/>
          </a:stretch>
        </p:blipFill>
        <p:spPr>
          <a:xfrm>
            <a:off x="10646986" y="6009499"/>
            <a:ext cx="706814" cy="604800"/>
          </a:xfrm>
          <a:prstGeom prst="rect">
            <a:avLst/>
          </a:prstGeom>
        </p:spPr>
      </p:pic>
    </p:spTree>
    <p:extLst>
      <p:ext uri="{BB962C8B-B14F-4D97-AF65-F5344CB8AC3E}">
        <p14:creationId xmlns:p14="http://schemas.microsoft.com/office/powerpoint/2010/main" val="143845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B7CB2-637B-014A-6892-005CF78F506E}"/>
              </a:ext>
            </a:extLst>
          </p:cNvPr>
          <p:cNvSpPr>
            <a:spLocks noGrp="1"/>
          </p:cNvSpPr>
          <p:nvPr>
            <p:ph type="title"/>
          </p:nvPr>
        </p:nvSpPr>
        <p:spPr/>
        <p:txBody>
          <a:bodyPr>
            <a:normAutofit fontScale="90000"/>
          </a:bodyPr>
          <a:lstStyle/>
          <a:p>
            <a:r>
              <a:rPr lang="en-US" dirty="0"/>
              <a:t>ANOVA tests for quarterly averages of job vacancy, recruitment and resignation rates</a:t>
            </a:r>
          </a:p>
        </p:txBody>
      </p:sp>
      <p:pic>
        <p:nvPicPr>
          <p:cNvPr id="15" name="Picture 14">
            <a:extLst>
              <a:ext uri="{FF2B5EF4-FFF2-40B4-BE49-F238E27FC236}">
                <a16:creationId xmlns:a16="http://schemas.microsoft.com/office/drawing/2014/main" id="{1F74F0D8-91FB-9FE0-874C-69E8C1027C89}"/>
              </a:ext>
            </a:extLst>
          </p:cNvPr>
          <p:cNvPicPr>
            <a:picLocks noChangeAspect="1"/>
          </p:cNvPicPr>
          <p:nvPr/>
        </p:nvPicPr>
        <p:blipFill>
          <a:blip r:embed="rId3"/>
          <a:stretch>
            <a:fillRect/>
          </a:stretch>
        </p:blipFill>
        <p:spPr>
          <a:xfrm>
            <a:off x="9806728" y="6009499"/>
            <a:ext cx="709243" cy="604800"/>
          </a:xfrm>
          <a:prstGeom prst="rect">
            <a:avLst/>
          </a:prstGeom>
        </p:spPr>
      </p:pic>
      <p:pic>
        <p:nvPicPr>
          <p:cNvPr id="16" name="Picture 15">
            <a:extLst>
              <a:ext uri="{FF2B5EF4-FFF2-40B4-BE49-F238E27FC236}">
                <a16:creationId xmlns:a16="http://schemas.microsoft.com/office/drawing/2014/main" id="{101D73DE-3DF7-832D-16D8-147A4EA3E557}"/>
              </a:ext>
            </a:extLst>
          </p:cNvPr>
          <p:cNvPicPr>
            <a:picLocks noChangeAspect="1"/>
          </p:cNvPicPr>
          <p:nvPr/>
        </p:nvPicPr>
        <p:blipFill>
          <a:blip r:embed="rId4"/>
          <a:stretch>
            <a:fillRect/>
          </a:stretch>
        </p:blipFill>
        <p:spPr>
          <a:xfrm>
            <a:off x="10646986" y="6009499"/>
            <a:ext cx="706814" cy="604800"/>
          </a:xfrm>
          <a:prstGeom prst="rect">
            <a:avLst/>
          </a:prstGeom>
        </p:spPr>
      </p:pic>
      <p:pic>
        <p:nvPicPr>
          <p:cNvPr id="7" name="Content Placeholder 6">
            <a:extLst>
              <a:ext uri="{FF2B5EF4-FFF2-40B4-BE49-F238E27FC236}">
                <a16:creationId xmlns:a16="http://schemas.microsoft.com/office/drawing/2014/main" id="{709B7113-CCF9-25B4-7350-5B4312AD594C}"/>
              </a:ext>
            </a:extLst>
          </p:cNvPr>
          <p:cNvPicPr>
            <a:picLocks noGrp="1" noChangeAspect="1"/>
          </p:cNvPicPr>
          <p:nvPr>
            <p:ph sz="half" idx="1"/>
          </p:nvPr>
        </p:nvPicPr>
        <p:blipFill>
          <a:blip r:embed="rId5"/>
          <a:stretch>
            <a:fillRect/>
          </a:stretch>
        </p:blipFill>
        <p:spPr>
          <a:xfrm>
            <a:off x="415527" y="2418136"/>
            <a:ext cx="5707106" cy="2697571"/>
          </a:xfrm>
          <a:prstGeom prst="rect">
            <a:avLst/>
          </a:prstGeom>
        </p:spPr>
      </p:pic>
      <p:pic>
        <p:nvPicPr>
          <p:cNvPr id="8" name="Content Placeholder 7">
            <a:extLst>
              <a:ext uri="{FF2B5EF4-FFF2-40B4-BE49-F238E27FC236}">
                <a16:creationId xmlns:a16="http://schemas.microsoft.com/office/drawing/2014/main" id="{FBD1C3D9-F429-A2EF-37A2-8EA90FB6EE1F}"/>
              </a:ext>
            </a:extLst>
          </p:cNvPr>
          <p:cNvPicPr>
            <a:picLocks noGrp="1" noChangeAspect="1"/>
          </p:cNvPicPr>
          <p:nvPr>
            <p:ph sz="half" idx="2"/>
          </p:nvPr>
        </p:nvPicPr>
        <p:blipFill>
          <a:blip r:embed="rId6"/>
          <a:stretch>
            <a:fillRect/>
          </a:stretch>
        </p:blipFill>
        <p:spPr>
          <a:xfrm>
            <a:off x="6728843" y="2422912"/>
            <a:ext cx="5042640" cy="2688019"/>
          </a:xfrm>
          <a:prstGeom prst="rect">
            <a:avLst/>
          </a:prstGeom>
        </p:spPr>
      </p:pic>
      <p:sp>
        <p:nvSpPr>
          <p:cNvPr id="11" name="Frame 10">
            <a:extLst>
              <a:ext uri="{FF2B5EF4-FFF2-40B4-BE49-F238E27FC236}">
                <a16:creationId xmlns:a16="http://schemas.microsoft.com/office/drawing/2014/main" id="{07ECA80B-891B-4A76-F4EE-0DB53B84442C}"/>
              </a:ext>
            </a:extLst>
          </p:cNvPr>
          <p:cNvSpPr/>
          <p:nvPr/>
        </p:nvSpPr>
        <p:spPr>
          <a:xfrm>
            <a:off x="3515556" y="3133816"/>
            <a:ext cx="1606859" cy="390619"/>
          </a:xfrm>
          <a:prstGeom prst="frame">
            <a:avLst>
              <a:gd name="adj1" fmla="val 3409"/>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A0BA2E17-6A45-BF61-1F58-409CEBE341B0}"/>
              </a:ext>
            </a:extLst>
          </p:cNvPr>
          <p:cNvSpPr/>
          <p:nvPr/>
        </p:nvSpPr>
        <p:spPr>
          <a:xfrm>
            <a:off x="3524433" y="3982718"/>
            <a:ext cx="1606859" cy="390619"/>
          </a:xfrm>
          <a:prstGeom prst="frame">
            <a:avLst>
              <a:gd name="adj1" fmla="val 3409"/>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BB21F5F6-A982-60A4-325C-98927A872CF8}"/>
              </a:ext>
            </a:extLst>
          </p:cNvPr>
          <p:cNvSpPr/>
          <p:nvPr/>
        </p:nvSpPr>
        <p:spPr>
          <a:xfrm>
            <a:off x="9003298" y="3233690"/>
            <a:ext cx="1729805" cy="459421"/>
          </a:xfrm>
          <a:prstGeom prst="frame">
            <a:avLst>
              <a:gd name="adj1" fmla="val 3409"/>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E44CDB10-37ED-3A0F-36FB-DA71862D3193}"/>
              </a:ext>
            </a:extLst>
          </p:cNvPr>
          <p:cNvSpPr/>
          <p:nvPr/>
        </p:nvSpPr>
        <p:spPr>
          <a:xfrm>
            <a:off x="6794238" y="4838330"/>
            <a:ext cx="3938865" cy="272601"/>
          </a:xfrm>
          <a:prstGeom prst="frame">
            <a:avLst>
              <a:gd name="adj1" fmla="val 3409"/>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38BB583A-7ABA-D708-721F-5A73565519F0}"/>
              </a:ext>
            </a:extLst>
          </p:cNvPr>
          <p:cNvSpPr/>
          <p:nvPr/>
        </p:nvSpPr>
        <p:spPr>
          <a:xfrm>
            <a:off x="3941685" y="2610035"/>
            <a:ext cx="2154315" cy="225353"/>
          </a:xfrm>
          <a:prstGeom prst="frame">
            <a:avLst>
              <a:gd name="adj1" fmla="val 3409"/>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138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B7CB2-637B-014A-6892-005CF78F506E}"/>
              </a:ext>
            </a:extLst>
          </p:cNvPr>
          <p:cNvSpPr>
            <a:spLocks noGrp="1"/>
          </p:cNvSpPr>
          <p:nvPr>
            <p:ph type="title"/>
          </p:nvPr>
        </p:nvSpPr>
        <p:spPr/>
        <p:txBody>
          <a:bodyPr>
            <a:normAutofit fontScale="90000"/>
          </a:bodyPr>
          <a:lstStyle/>
          <a:p>
            <a:r>
              <a:rPr lang="en-US" dirty="0"/>
              <a:t>ANOVA tests for quarterly averages of job vacancy, recruitment and resignation rates</a:t>
            </a:r>
          </a:p>
        </p:txBody>
      </p:sp>
      <p:pic>
        <p:nvPicPr>
          <p:cNvPr id="5" name="Content Placeholder 4">
            <a:extLst>
              <a:ext uri="{FF2B5EF4-FFF2-40B4-BE49-F238E27FC236}">
                <a16:creationId xmlns:a16="http://schemas.microsoft.com/office/drawing/2014/main" id="{7B567171-8AC3-9E0B-E5D6-A10697C91F45}"/>
              </a:ext>
            </a:extLst>
          </p:cNvPr>
          <p:cNvPicPr>
            <a:picLocks noGrp="1" noChangeAspect="1"/>
          </p:cNvPicPr>
          <p:nvPr>
            <p:ph sz="half" idx="1"/>
          </p:nvPr>
        </p:nvPicPr>
        <p:blipFill>
          <a:blip r:embed="rId3"/>
          <a:stretch>
            <a:fillRect/>
          </a:stretch>
        </p:blipFill>
        <p:spPr>
          <a:xfrm>
            <a:off x="838200" y="1985138"/>
            <a:ext cx="5066024" cy="4320000"/>
          </a:xfrm>
          <a:prstGeom prst="rect">
            <a:avLst/>
          </a:prstGeom>
        </p:spPr>
      </p:pic>
      <p:pic>
        <p:nvPicPr>
          <p:cNvPr id="10" name="Content Placeholder 9">
            <a:extLst>
              <a:ext uri="{FF2B5EF4-FFF2-40B4-BE49-F238E27FC236}">
                <a16:creationId xmlns:a16="http://schemas.microsoft.com/office/drawing/2014/main" id="{47A743DA-B497-805C-8C70-C57D3FFA65C5}"/>
              </a:ext>
            </a:extLst>
          </p:cNvPr>
          <p:cNvPicPr>
            <a:picLocks noGrp="1" noChangeAspect="1"/>
          </p:cNvPicPr>
          <p:nvPr>
            <p:ph sz="half" idx="2"/>
          </p:nvPr>
        </p:nvPicPr>
        <p:blipFill>
          <a:blip r:embed="rId4"/>
          <a:stretch>
            <a:fillRect/>
          </a:stretch>
        </p:blipFill>
        <p:spPr>
          <a:xfrm>
            <a:off x="6178551" y="1985138"/>
            <a:ext cx="5048675" cy="4320000"/>
          </a:xfrm>
          <a:prstGeom prst="rect">
            <a:avLst/>
          </a:prstGeom>
        </p:spPr>
      </p:pic>
    </p:spTree>
    <p:extLst>
      <p:ext uri="{BB962C8B-B14F-4D97-AF65-F5344CB8AC3E}">
        <p14:creationId xmlns:p14="http://schemas.microsoft.com/office/powerpoint/2010/main" val="551094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A3A55-032A-BB34-47D5-E6FA76E30379}"/>
              </a:ext>
            </a:extLst>
          </p:cNvPr>
          <p:cNvSpPr>
            <a:spLocks noGrp="1"/>
          </p:cNvSpPr>
          <p:nvPr>
            <p:ph type="title"/>
          </p:nvPr>
        </p:nvSpPr>
        <p:spPr/>
        <p:txBody>
          <a:bodyPr/>
          <a:lstStyle/>
          <a:p>
            <a:r>
              <a:rPr lang="en-US" dirty="0"/>
              <a:t>Correlation of variables with resignation rates</a:t>
            </a:r>
          </a:p>
        </p:txBody>
      </p:sp>
      <p:pic>
        <p:nvPicPr>
          <p:cNvPr id="19" name="Content Placeholder 18" descr="Text&#10;&#10;Description automatically generated">
            <a:extLst>
              <a:ext uri="{FF2B5EF4-FFF2-40B4-BE49-F238E27FC236}">
                <a16:creationId xmlns:a16="http://schemas.microsoft.com/office/drawing/2014/main" id="{A98279DB-1F61-6D43-27F6-BE17C2DD8413}"/>
              </a:ext>
            </a:extLst>
          </p:cNvPr>
          <p:cNvPicPr>
            <a:picLocks noGrp="1" noChangeAspect="1"/>
          </p:cNvPicPr>
          <p:nvPr>
            <p:ph sz="half" idx="1"/>
          </p:nvPr>
        </p:nvPicPr>
        <p:blipFill>
          <a:blip r:embed="rId2"/>
          <a:stretch>
            <a:fillRect/>
          </a:stretch>
        </p:blipFill>
        <p:spPr>
          <a:xfrm>
            <a:off x="838200" y="2266885"/>
            <a:ext cx="5181600" cy="3468817"/>
          </a:xfrm>
        </p:spPr>
      </p:pic>
      <p:pic>
        <p:nvPicPr>
          <p:cNvPr id="21" name="Content Placeholder 20" descr="Text&#10;&#10;Description automatically generated">
            <a:extLst>
              <a:ext uri="{FF2B5EF4-FFF2-40B4-BE49-F238E27FC236}">
                <a16:creationId xmlns:a16="http://schemas.microsoft.com/office/drawing/2014/main" id="{F3C4F1EC-125B-4DD4-0FBA-12D16049669A}"/>
              </a:ext>
            </a:extLst>
          </p:cNvPr>
          <p:cNvPicPr>
            <a:picLocks noGrp="1" noChangeAspect="1"/>
          </p:cNvPicPr>
          <p:nvPr>
            <p:ph sz="half" idx="2"/>
          </p:nvPr>
        </p:nvPicPr>
        <p:blipFill>
          <a:blip r:embed="rId3"/>
          <a:stretch>
            <a:fillRect/>
          </a:stretch>
        </p:blipFill>
        <p:spPr>
          <a:xfrm>
            <a:off x="6172200" y="2409617"/>
            <a:ext cx="5181600" cy="3183353"/>
          </a:xfrm>
        </p:spPr>
      </p:pic>
      <p:pic>
        <p:nvPicPr>
          <p:cNvPr id="8" name="Picture 7">
            <a:extLst>
              <a:ext uri="{FF2B5EF4-FFF2-40B4-BE49-F238E27FC236}">
                <a16:creationId xmlns:a16="http://schemas.microsoft.com/office/drawing/2014/main" id="{2A36B747-3050-860E-CC56-BBB3986310CC}"/>
              </a:ext>
            </a:extLst>
          </p:cNvPr>
          <p:cNvPicPr>
            <a:picLocks noChangeAspect="1"/>
          </p:cNvPicPr>
          <p:nvPr/>
        </p:nvPicPr>
        <p:blipFill>
          <a:blip r:embed="rId4"/>
          <a:stretch>
            <a:fillRect/>
          </a:stretch>
        </p:blipFill>
        <p:spPr>
          <a:xfrm>
            <a:off x="6096000" y="6336970"/>
            <a:ext cx="1734845" cy="311810"/>
          </a:xfrm>
          <a:prstGeom prst="rect">
            <a:avLst/>
          </a:prstGeom>
        </p:spPr>
      </p:pic>
      <p:pic>
        <p:nvPicPr>
          <p:cNvPr id="11" name="Content Placeholder 4">
            <a:extLst>
              <a:ext uri="{FF2B5EF4-FFF2-40B4-BE49-F238E27FC236}">
                <a16:creationId xmlns:a16="http://schemas.microsoft.com/office/drawing/2014/main" id="{58AE8B69-A699-CB04-AEAC-FA690E6C4793}"/>
              </a:ext>
            </a:extLst>
          </p:cNvPr>
          <p:cNvPicPr>
            <a:picLocks noChangeAspect="1"/>
          </p:cNvPicPr>
          <p:nvPr/>
        </p:nvPicPr>
        <p:blipFill>
          <a:blip r:embed="rId5"/>
          <a:srcRect/>
          <a:stretch/>
        </p:blipFill>
        <p:spPr>
          <a:xfrm>
            <a:off x="5109309" y="6348360"/>
            <a:ext cx="635253" cy="286819"/>
          </a:xfrm>
          <a:prstGeom prst="rect">
            <a:avLst/>
          </a:prstGeom>
        </p:spPr>
      </p:pic>
    </p:spTree>
    <p:extLst>
      <p:ext uri="{BB962C8B-B14F-4D97-AF65-F5344CB8AC3E}">
        <p14:creationId xmlns:p14="http://schemas.microsoft.com/office/powerpoint/2010/main" val="350785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A3A55-032A-BB34-47D5-E6FA76E30379}"/>
              </a:ext>
            </a:extLst>
          </p:cNvPr>
          <p:cNvSpPr>
            <a:spLocks noGrp="1"/>
          </p:cNvSpPr>
          <p:nvPr>
            <p:ph type="title"/>
          </p:nvPr>
        </p:nvSpPr>
        <p:spPr/>
        <p:txBody>
          <a:bodyPr/>
          <a:lstStyle/>
          <a:p>
            <a:r>
              <a:rPr lang="en-US" dirty="0"/>
              <a:t>Correlation of variables with resignation rates</a:t>
            </a:r>
          </a:p>
        </p:txBody>
      </p:sp>
      <p:pic>
        <p:nvPicPr>
          <p:cNvPr id="5" name="Content Placeholder 4">
            <a:extLst>
              <a:ext uri="{FF2B5EF4-FFF2-40B4-BE49-F238E27FC236}">
                <a16:creationId xmlns:a16="http://schemas.microsoft.com/office/drawing/2014/main" id="{FD1538F4-C17F-646C-7A9B-BA66FE142712}"/>
              </a:ext>
            </a:extLst>
          </p:cNvPr>
          <p:cNvPicPr>
            <a:picLocks noGrp="1" noChangeAspect="1"/>
          </p:cNvPicPr>
          <p:nvPr>
            <p:ph idx="1"/>
          </p:nvPr>
        </p:nvPicPr>
        <p:blipFill>
          <a:blip r:embed="rId2"/>
          <a:srcRect/>
          <a:stretch/>
        </p:blipFill>
        <p:spPr>
          <a:xfrm>
            <a:off x="1631849" y="1831502"/>
            <a:ext cx="8928300" cy="4351338"/>
          </a:xfrm>
          <a:prstGeom prst="rect">
            <a:avLst/>
          </a:prstGeom>
        </p:spPr>
      </p:pic>
      <p:pic>
        <p:nvPicPr>
          <p:cNvPr id="8" name="Picture 7">
            <a:extLst>
              <a:ext uri="{FF2B5EF4-FFF2-40B4-BE49-F238E27FC236}">
                <a16:creationId xmlns:a16="http://schemas.microsoft.com/office/drawing/2014/main" id="{2A36B747-3050-860E-CC56-BBB3986310CC}"/>
              </a:ext>
            </a:extLst>
          </p:cNvPr>
          <p:cNvPicPr>
            <a:picLocks noChangeAspect="1"/>
          </p:cNvPicPr>
          <p:nvPr/>
        </p:nvPicPr>
        <p:blipFill>
          <a:blip r:embed="rId3"/>
          <a:stretch>
            <a:fillRect/>
          </a:stretch>
        </p:blipFill>
        <p:spPr>
          <a:xfrm>
            <a:off x="5228577" y="6336970"/>
            <a:ext cx="1734845" cy="311810"/>
          </a:xfrm>
          <a:prstGeom prst="rect">
            <a:avLst/>
          </a:prstGeom>
        </p:spPr>
      </p:pic>
    </p:spTree>
    <p:extLst>
      <p:ext uri="{BB962C8B-B14F-4D97-AF65-F5344CB8AC3E}">
        <p14:creationId xmlns:p14="http://schemas.microsoft.com/office/powerpoint/2010/main" val="3134205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A3A55-032A-BB34-47D5-E6FA76E30379}"/>
              </a:ext>
            </a:extLst>
          </p:cNvPr>
          <p:cNvSpPr>
            <a:spLocks noGrp="1"/>
          </p:cNvSpPr>
          <p:nvPr>
            <p:ph type="title"/>
          </p:nvPr>
        </p:nvSpPr>
        <p:spPr/>
        <p:txBody>
          <a:bodyPr/>
          <a:lstStyle/>
          <a:p>
            <a:r>
              <a:rPr lang="en-US" dirty="0"/>
              <a:t>Correlation of variables with resignation rates</a:t>
            </a:r>
          </a:p>
        </p:txBody>
      </p:sp>
      <p:pic>
        <p:nvPicPr>
          <p:cNvPr id="6" name="Content Placeholder 5">
            <a:extLst>
              <a:ext uri="{FF2B5EF4-FFF2-40B4-BE49-F238E27FC236}">
                <a16:creationId xmlns:a16="http://schemas.microsoft.com/office/drawing/2014/main" id="{FECF6BA4-3877-1B6A-1899-8D91FF5E31B6}"/>
              </a:ext>
            </a:extLst>
          </p:cNvPr>
          <p:cNvPicPr>
            <a:picLocks noGrp="1" noChangeAspect="1"/>
          </p:cNvPicPr>
          <p:nvPr>
            <p:ph idx="1"/>
          </p:nvPr>
        </p:nvPicPr>
        <p:blipFill>
          <a:blip r:embed="rId2"/>
          <a:stretch>
            <a:fillRect/>
          </a:stretch>
        </p:blipFill>
        <p:spPr>
          <a:xfrm>
            <a:off x="838200" y="3056290"/>
            <a:ext cx="10515600" cy="1890007"/>
          </a:xfrm>
          <a:prstGeom prst="rect">
            <a:avLst/>
          </a:prstGeom>
        </p:spPr>
      </p:pic>
      <p:sp>
        <p:nvSpPr>
          <p:cNvPr id="7" name="Frame 6">
            <a:extLst>
              <a:ext uri="{FF2B5EF4-FFF2-40B4-BE49-F238E27FC236}">
                <a16:creationId xmlns:a16="http://schemas.microsoft.com/office/drawing/2014/main" id="{558EFCF3-F533-5F9B-731A-AD0D27C3331A}"/>
              </a:ext>
            </a:extLst>
          </p:cNvPr>
          <p:cNvSpPr/>
          <p:nvPr/>
        </p:nvSpPr>
        <p:spPr>
          <a:xfrm>
            <a:off x="5424256" y="3056290"/>
            <a:ext cx="1109709" cy="1890007"/>
          </a:xfrm>
          <a:prstGeom prst="frame">
            <a:avLst>
              <a:gd name="adj1" fmla="val 3409"/>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126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0100-7F3F-F1EA-1AF0-F8888E685337}"/>
              </a:ext>
            </a:extLst>
          </p:cNvPr>
          <p:cNvSpPr>
            <a:spLocks noGrp="1"/>
          </p:cNvSpPr>
          <p:nvPr>
            <p:ph type="title"/>
          </p:nvPr>
        </p:nvSpPr>
        <p:spPr/>
        <p:txBody>
          <a:bodyPr/>
          <a:lstStyle/>
          <a:p>
            <a:r>
              <a:rPr lang="en-US" dirty="0"/>
              <a:t>Predicting resignation rates</a:t>
            </a:r>
          </a:p>
        </p:txBody>
      </p:sp>
      <p:sp>
        <p:nvSpPr>
          <p:cNvPr id="3" name="Content Placeholder 2">
            <a:extLst>
              <a:ext uri="{FF2B5EF4-FFF2-40B4-BE49-F238E27FC236}">
                <a16:creationId xmlns:a16="http://schemas.microsoft.com/office/drawing/2014/main" id="{3A761986-9A2E-DBB8-3D81-E6F3CE1B42E9}"/>
              </a:ext>
            </a:extLst>
          </p:cNvPr>
          <p:cNvSpPr>
            <a:spLocks noGrp="1"/>
          </p:cNvSpPr>
          <p:nvPr>
            <p:ph idx="1"/>
          </p:nvPr>
        </p:nvSpPr>
        <p:spPr>
          <a:xfrm>
            <a:off x="838200" y="1825625"/>
            <a:ext cx="6334957" cy="4351338"/>
          </a:xfrm>
        </p:spPr>
        <p:txBody>
          <a:bodyPr/>
          <a:lstStyle/>
          <a:p>
            <a:pPr marL="0" indent="0">
              <a:buNone/>
            </a:pPr>
            <a:r>
              <a:rPr lang="en-US" dirty="0"/>
              <a:t>Features:</a:t>
            </a:r>
          </a:p>
          <a:p>
            <a:r>
              <a:rPr lang="en-US" dirty="0"/>
              <a:t>Incidence of Retrenchment</a:t>
            </a:r>
          </a:p>
          <a:p>
            <a:r>
              <a:rPr lang="en-US" dirty="0"/>
              <a:t>Base paid hours</a:t>
            </a:r>
          </a:p>
          <a:p>
            <a:r>
              <a:rPr lang="en-US" dirty="0"/>
              <a:t>Overtime paid hours</a:t>
            </a:r>
          </a:p>
          <a:p>
            <a:r>
              <a:rPr lang="en-US" dirty="0"/>
              <a:t>Job Vacancy Rates</a:t>
            </a:r>
          </a:p>
          <a:p>
            <a:endParaRPr lang="en-US" dirty="0"/>
          </a:p>
          <a:p>
            <a:r>
              <a:rPr lang="en-US" dirty="0"/>
              <a:t>Recruitment Rates were excluded due to high correlation with Resignation Rates</a:t>
            </a:r>
          </a:p>
        </p:txBody>
      </p:sp>
      <p:pic>
        <p:nvPicPr>
          <p:cNvPr id="16" name="Picture 15">
            <a:extLst>
              <a:ext uri="{FF2B5EF4-FFF2-40B4-BE49-F238E27FC236}">
                <a16:creationId xmlns:a16="http://schemas.microsoft.com/office/drawing/2014/main" id="{A83550DE-C179-22EC-29BC-C955187C70F7}"/>
              </a:ext>
            </a:extLst>
          </p:cNvPr>
          <p:cNvPicPr>
            <a:picLocks noChangeAspect="1"/>
          </p:cNvPicPr>
          <p:nvPr/>
        </p:nvPicPr>
        <p:blipFill>
          <a:blip r:embed="rId2"/>
          <a:srcRect/>
          <a:stretch/>
        </p:blipFill>
        <p:spPr>
          <a:xfrm>
            <a:off x="7644240" y="2555133"/>
            <a:ext cx="886184" cy="767578"/>
          </a:xfrm>
          <a:prstGeom prst="rect">
            <a:avLst/>
          </a:prstGeom>
        </p:spPr>
      </p:pic>
      <p:pic>
        <p:nvPicPr>
          <p:cNvPr id="18" name="Picture 17" descr="Text&#10;&#10;Description automatically generated">
            <a:extLst>
              <a:ext uri="{FF2B5EF4-FFF2-40B4-BE49-F238E27FC236}">
                <a16:creationId xmlns:a16="http://schemas.microsoft.com/office/drawing/2014/main" id="{6BA3418A-0A38-1A7A-C4C5-EECBED777885}"/>
              </a:ext>
            </a:extLst>
          </p:cNvPr>
          <p:cNvPicPr>
            <a:picLocks noChangeAspect="1"/>
          </p:cNvPicPr>
          <p:nvPr/>
        </p:nvPicPr>
        <p:blipFill>
          <a:blip r:embed="rId3"/>
          <a:stretch>
            <a:fillRect/>
          </a:stretch>
        </p:blipFill>
        <p:spPr>
          <a:xfrm>
            <a:off x="9141056" y="2448845"/>
            <a:ext cx="1415147" cy="980155"/>
          </a:xfrm>
          <a:prstGeom prst="rect">
            <a:avLst/>
          </a:prstGeom>
        </p:spPr>
      </p:pic>
      <p:pic>
        <p:nvPicPr>
          <p:cNvPr id="19" name="Picture 18">
            <a:extLst>
              <a:ext uri="{FF2B5EF4-FFF2-40B4-BE49-F238E27FC236}">
                <a16:creationId xmlns:a16="http://schemas.microsoft.com/office/drawing/2014/main" id="{9851F590-1F49-4382-1D2E-8EAED9AC3F61}"/>
              </a:ext>
            </a:extLst>
          </p:cNvPr>
          <p:cNvPicPr>
            <a:picLocks noChangeAspect="1"/>
          </p:cNvPicPr>
          <p:nvPr/>
        </p:nvPicPr>
        <p:blipFill>
          <a:blip r:embed="rId4"/>
          <a:srcRect/>
          <a:stretch/>
        </p:blipFill>
        <p:spPr>
          <a:xfrm>
            <a:off x="7644240" y="3877122"/>
            <a:ext cx="1292080" cy="737431"/>
          </a:xfrm>
          <a:prstGeom prst="rect">
            <a:avLst/>
          </a:prstGeom>
        </p:spPr>
      </p:pic>
      <p:pic>
        <p:nvPicPr>
          <p:cNvPr id="20" name="Picture 19">
            <a:extLst>
              <a:ext uri="{FF2B5EF4-FFF2-40B4-BE49-F238E27FC236}">
                <a16:creationId xmlns:a16="http://schemas.microsoft.com/office/drawing/2014/main" id="{828EE240-3259-5857-81EE-969F636C8FA3}"/>
              </a:ext>
            </a:extLst>
          </p:cNvPr>
          <p:cNvPicPr>
            <a:picLocks noChangeAspect="1"/>
          </p:cNvPicPr>
          <p:nvPr/>
        </p:nvPicPr>
        <p:blipFill>
          <a:blip r:embed="rId5"/>
          <a:srcRect/>
          <a:stretch/>
        </p:blipFill>
        <p:spPr>
          <a:xfrm>
            <a:off x="9141056" y="3705409"/>
            <a:ext cx="1731371" cy="1080855"/>
          </a:xfrm>
          <a:prstGeom prst="rect">
            <a:avLst/>
          </a:prstGeom>
        </p:spPr>
      </p:pic>
    </p:spTree>
    <p:extLst>
      <p:ext uri="{BB962C8B-B14F-4D97-AF65-F5344CB8AC3E}">
        <p14:creationId xmlns:p14="http://schemas.microsoft.com/office/powerpoint/2010/main" val="17489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xt&#10;&#10;Description automatically generated">
            <a:extLst>
              <a:ext uri="{FF2B5EF4-FFF2-40B4-BE49-F238E27FC236}">
                <a16:creationId xmlns:a16="http://schemas.microsoft.com/office/drawing/2014/main" id="{04EFB16F-C117-B9BC-008D-56F693CB4323}"/>
              </a:ext>
            </a:extLst>
          </p:cNvPr>
          <p:cNvPicPr>
            <a:picLocks noGrp="1" noChangeAspect="1"/>
          </p:cNvPicPr>
          <p:nvPr>
            <p:ph sz="half" idx="2"/>
          </p:nvPr>
        </p:nvPicPr>
        <p:blipFill>
          <a:blip r:embed="rId3"/>
          <a:stretch>
            <a:fillRect/>
          </a:stretch>
        </p:blipFill>
        <p:spPr>
          <a:xfrm>
            <a:off x="6172200" y="2206861"/>
            <a:ext cx="5181600" cy="3588866"/>
          </a:xfrm>
        </p:spPr>
      </p:pic>
      <p:sp>
        <p:nvSpPr>
          <p:cNvPr id="5" name="Title 1">
            <a:extLst>
              <a:ext uri="{FF2B5EF4-FFF2-40B4-BE49-F238E27FC236}">
                <a16:creationId xmlns:a16="http://schemas.microsoft.com/office/drawing/2014/main" id="{DF9A5516-8F76-D203-9838-8EB3A3B3206B}"/>
              </a:ext>
            </a:extLst>
          </p:cNvPr>
          <p:cNvSpPr>
            <a:spLocks noGrp="1"/>
          </p:cNvSpPr>
          <p:nvPr>
            <p:ph type="title"/>
          </p:nvPr>
        </p:nvSpPr>
        <p:spPr>
          <a:xfrm>
            <a:off x="838200" y="365125"/>
            <a:ext cx="10515600" cy="1325563"/>
          </a:xfrm>
        </p:spPr>
        <p:txBody>
          <a:bodyPr/>
          <a:lstStyle/>
          <a:p>
            <a:r>
              <a:rPr lang="en-US" dirty="0"/>
              <a:t>Predicting resignation rates</a:t>
            </a:r>
          </a:p>
        </p:txBody>
      </p:sp>
      <p:pic>
        <p:nvPicPr>
          <p:cNvPr id="10" name="Picture 9">
            <a:extLst>
              <a:ext uri="{FF2B5EF4-FFF2-40B4-BE49-F238E27FC236}">
                <a16:creationId xmlns:a16="http://schemas.microsoft.com/office/drawing/2014/main" id="{4296B8F9-0107-775F-4A25-74DF17A97550}"/>
              </a:ext>
            </a:extLst>
          </p:cNvPr>
          <p:cNvPicPr>
            <a:picLocks noChangeAspect="1"/>
          </p:cNvPicPr>
          <p:nvPr/>
        </p:nvPicPr>
        <p:blipFill>
          <a:blip r:embed="rId4"/>
          <a:srcRect/>
          <a:stretch/>
        </p:blipFill>
        <p:spPr>
          <a:xfrm>
            <a:off x="8848113" y="6187809"/>
            <a:ext cx="913829" cy="521551"/>
          </a:xfrm>
          <a:prstGeom prst="rect">
            <a:avLst/>
          </a:prstGeom>
        </p:spPr>
      </p:pic>
      <p:pic>
        <p:nvPicPr>
          <p:cNvPr id="11" name="Picture 10">
            <a:extLst>
              <a:ext uri="{FF2B5EF4-FFF2-40B4-BE49-F238E27FC236}">
                <a16:creationId xmlns:a16="http://schemas.microsoft.com/office/drawing/2014/main" id="{89CD32CD-FC41-2753-D325-E76D604B5881}"/>
              </a:ext>
            </a:extLst>
          </p:cNvPr>
          <p:cNvPicPr>
            <a:picLocks noChangeAspect="1"/>
          </p:cNvPicPr>
          <p:nvPr/>
        </p:nvPicPr>
        <p:blipFill>
          <a:blip r:embed="rId5"/>
          <a:srcRect/>
          <a:stretch/>
        </p:blipFill>
        <p:spPr>
          <a:xfrm>
            <a:off x="10062458" y="6059396"/>
            <a:ext cx="1120687" cy="699619"/>
          </a:xfrm>
          <a:prstGeom prst="rect">
            <a:avLst/>
          </a:prstGeom>
        </p:spPr>
      </p:pic>
      <p:pic>
        <p:nvPicPr>
          <p:cNvPr id="6" name="Content Placeholder 5" descr="Text&#10;&#10;Description automatically generated">
            <a:extLst>
              <a:ext uri="{FF2B5EF4-FFF2-40B4-BE49-F238E27FC236}">
                <a16:creationId xmlns:a16="http://schemas.microsoft.com/office/drawing/2014/main" id="{959D01AF-9C21-4052-361A-7136913AF65E}"/>
              </a:ext>
            </a:extLst>
          </p:cNvPr>
          <p:cNvPicPr>
            <a:picLocks noGrp="1" noChangeAspect="1"/>
          </p:cNvPicPr>
          <p:nvPr>
            <p:ph sz="half" idx="1"/>
          </p:nvPr>
        </p:nvPicPr>
        <p:blipFill>
          <a:blip r:embed="rId6"/>
          <a:stretch>
            <a:fillRect/>
          </a:stretch>
        </p:blipFill>
        <p:spPr>
          <a:xfrm>
            <a:off x="919656" y="1825625"/>
            <a:ext cx="5018687" cy="4351338"/>
          </a:xfrm>
        </p:spPr>
      </p:pic>
    </p:spTree>
    <p:extLst>
      <p:ext uri="{BB962C8B-B14F-4D97-AF65-F5344CB8AC3E}">
        <p14:creationId xmlns:p14="http://schemas.microsoft.com/office/powerpoint/2010/main" val="2882499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9A5516-8F76-D203-9838-8EB3A3B3206B}"/>
              </a:ext>
            </a:extLst>
          </p:cNvPr>
          <p:cNvSpPr>
            <a:spLocks noGrp="1"/>
          </p:cNvSpPr>
          <p:nvPr>
            <p:ph type="title"/>
          </p:nvPr>
        </p:nvSpPr>
        <p:spPr>
          <a:xfrm>
            <a:off x="838200" y="365125"/>
            <a:ext cx="10515600" cy="1325563"/>
          </a:xfrm>
        </p:spPr>
        <p:txBody>
          <a:bodyPr/>
          <a:lstStyle/>
          <a:p>
            <a:r>
              <a:rPr lang="en-US" dirty="0"/>
              <a:t>Predicting resignation rates</a:t>
            </a:r>
          </a:p>
        </p:txBody>
      </p:sp>
      <p:pic>
        <p:nvPicPr>
          <p:cNvPr id="8" name="Content Placeholder 7">
            <a:extLst>
              <a:ext uri="{FF2B5EF4-FFF2-40B4-BE49-F238E27FC236}">
                <a16:creationId xmlns:a16="http://schemas.microsoft.com/office/drawing/2014/main" id="{EA273052-4254-3F9B-257A-7A052E3B3B09}"/>
              </a:ext>
            </a:extLst>
          </p:cNvPr>
          <p:cNvPicPr>
            <a:picLocks noGrp="1" noChangeAspect="1"/>
          </p:cNvPicPr>
          <p:nvPr>
            <p:ph sz="half" idx="1"/>
          </p:nvPr>
        </p:nvPicPr>
        <p:blipFill>
          <a:blip r:embed="rId2"/>
          <a:srcRect/>
          <a:stretch/>
        </p:blipFill>
        <p:spPr>
          <a:xfrm>
            <a:off x="874348" y="2744501"/>
            <a:ext cx="4238779" cy="2519827"/>
          </a:xfrm>
          <a:prstGeom prst="rect">
            <a:avLst/>
          </a:prstGeom>
        </p:spPr>
      </p:pic>
      <p:pic>
        <p:nvPicPr>
          <p:cNvPr id="12" name="Content Placeholder 11">
            <a:extLst>
              <a:ext uri="{FF2B5EF4-FFF2-40B4-BE49-F238E27FC236}">
                <a16:creationId xmlns:a16="http://schemas.microsoft.com/office/drawing/2014/main" id="{B34CEC6D-AFF7-522E-8EBE-C451FFCFA45F}"/>
              </a:ext>
            </a:extLst>
          </p:cNvPr>
          <p:cNvPicPr>
            <a:picLocks noGrp="1" noChangeAspect="1"/>
          </p:cNvPicPr>
          <p:nvPr>
            <p:ph sz="half" idx="2"/>
          </p:nvPr>
        </p:nvPicPr>
        <p:blipFill>
          <a:blip r:embed="rId3"/>
          <a:srcRect/>
          <a:stretch/>
        </p:blipFill>
        <p:spPr>
          <a:xfrm>
            <a:off x="5987475" y="2240692"/>
            <a:ext cx="5330178" cy="3327510"/>
          </a:xfrm>
          <a:prstGeom prst="rect">
            <a:avLst/>
          </a:prstGeom>
        </p:spPr>
      </p:pic>
    </p:spTree>
    <p:extLst>
      <p:ext uri="{BB962C8B-B14F-4D97-AF65-F5344CB8AC3E}">
        <p14:creationId xmlns:p14="http://schemas.microsoft.com/office/powerpoint/2010/main" val="340190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03A3F-7991-A8B6-90E9-E92A462BC649}"/>
              </a:ext>
            </a:extLst>
          </p:cNvPr>
          <p:cNvSpPr>
            <a:spLocks noGrp="1"/>
          </p:cNvSpPr>
          <p:nvPr>
            <p:ph type="title"/>
          </p:nvPr>
        </p:nvSpPr>
        <p:spPr/>
        <p:txBody>
          <a:bodyPr/>
          <a:lstStyle/>
          <a:p>
            <a:r>
              <a:rPr lang="en-US" dirty="0"/>
              <a:t>Time series analysis of Incidence of Retrenchment and Resignation Rates</a:t>
            </a:r>
          </a:p>
        </p:txBody>
      </p:sp>
      <p:pic>
        <p:nvPicPr>
          <p:cNvPr id="6" name="Content Placeholder 5" descr="Text&#10;&#10;Description automatically generated">
            <a:extLst>
              <a:ext uri="{FF2B5EF4-FFF2-40B4-BE49-F238E27FC236}">
                <a16:creationId xmlns:a16="http://schemas.microsoft.com/office/drawing/2014/main" id="{0986EAA3-1143-D762-12CB-7A3D27E6374F}"/>
              </a:ext>
            </a:extLst>
          </p:cNvPr>
          <p:cNvPicPr>
            <a:picLocks noGrp="1" noChangeAspect="1"/>
          </p:cNvPicPr>
          <p:nvPr>
            <p:ph idx="1"/>
          </p:nvPr>
        </p:nvPicPr>
        <p:blipFill>
          <a:blip r:embed="rId2"/>
          <a:stretch>
            <a:fillRect/>
          </a:stretch>
        </p:blipFill>
        <p:spPr>
          <a:xfrm>
            <a:off x="3305367" y="1825625"/>
            <a:ext cx="5581266" cy="4351338"/>
          </a:xfrm>
        </p:spPr>
      </p:pic>
      <p:pic>
        <p:nvPicPr>
          <p:cNvPr id="7" name="Picture 6">
            <a:extLst>
              <a:ext uri="{FF2B5EF4-FFF2-40B4-BE49-F238E27FC236}">
                <a16:creationId xmlns:a16="http://schemas.microsoft.com/office/drawing/2014/main" id="{0BE7C4AE-4323-6913-E9E6-CB65508671B7}"/>
              </a:ext>
            </a:extLst>
          </p:cNvPr>
          <p:cNvPicPr>
            <a:picLocks noChangeAspect="1"/>
          </p:cNvPicPr>
          <p:nvPr/>
        </p:nvPicPr>
        <p:blipFill>
          <a:blip r:embed="rId3"/>
          <a:stretch>
            <a:fillRect/>
          </a:stretch>
        </p:blipFill>
        <p:spPr>
          <a:xfrm>
            <a:off x="5250772" y="6276568"/>
            <a:ext cx="1690456" cy="468126"/>
          </a:xfrm>
          <a:prstGeom prst="rect">
            <a:avLst/>
          </a:prstGeom>
        </p:spPr>
      </p:pic>
    </p:spTree>
    <p:extLst>
      <p:ext uri="{BB962C8B-B14F-4D97-AF65-F5344CB8AC3E}">
        <p14:creationId xmlns:p14="http://schemas.microsoft.com/office/powerpoint/2010/main" val="311351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sp>
        <p:nvSpPr>
          <p:cNvPr id="7" name="Rectangle 6">
            <a:extLst>
              <a:ext uri="{FF2B5EF4-FFF2-40B4-BE49-F238E27FC236}">
                <a16:creationId xmlns:a16="http://schemas.microsoft.com/office/drawing/2014/main" id="{9833B81C-C03B-96D7-162C-75EE2B09F442}"/>
              </a:ext>
            </a:extLst>
          </p:cNvPr>
          <p:cNvSpPr/>
          <p:nvPr/>
        </p:nvSpPr>
        <p:spPr>
          <a:xfrm>
            <a:off x="1074820" y="1690688"/>
            <a:ext cx="4720389"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Futura Medium" panose="020B0602020204020303" pitchFamily="34" charset="-79"/>
                <a:cs typeface="Futura Medium" panose="020B0602020204020303" pitchFamily="34" charset="-79"/>
              </a:rPr>
              <a:t>Filtered to Information, Communications and Technology industry data</a:t>
            </a:r>
          </a:p>
        </p:txBody>
      </p:sp>
      <p:cxnSp>
        <p:nvCxnSpPr>
          <p:cNvPr id="18" name="Straight Connector 17">
            <a:extLst>
              <a:ext uri="{FF2B5EF4-FFF2-40B4-BE49-F238E27FC236}">
                <a16:creationId xmlns:a16="http://schemas.microsoft.com/office/drawing/2014/main" id="{6FA7B6FC-AC5A-D4FF-508F-D45107C6E6DF}"/>
              </a:ext>
            </a:extLst>
          </p:cNvPr>
          <p:cNvCxnSpPr>
            <a:cxnSpLocks/>
          </p:cNvCxnSpPr>
          <p:nvPr/>
        </p:nvCxnSpPr>
        <p:spPr>
          <a:xfrm flipH="1">
            <a:off x="956511" y="4051763"/>
            <a:ext cx="102789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417A65-FA6C-C25C-65B6-02FCDBF9A7A8}"/>
              </a:ext>
            </a:extLst>
          </p:cNvPr>
          <p:cNvCxnSpPr>
            <a:cxnSpLocks/>
          </p:cNvCxnSpPr>
          <p:nvPr/>
        </p:nvCxnSpPr>
        <p:spPr>
          <a:xfrm>
            <a:off x="6079958" y="1690688"/>
            <a:ext cx="8021" cy="46619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E4585F0-D5B0-302E-8372-87D5CF8D1C98}"/>
              </a:ext>
            </a:extLst>
          </p:cNvPr>
          <p:cNvSpPr/>
          <p:nvPr/>
        </p:nvSpPr>
        <p:spPr>
          <a:xfrm>
            <a:off x="6372728" y="1690688"/>
            <a:ext cx="4720389"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Futura Medium" panose="020B0602020204020303" pitchFamily="34" charset="-79"/>
                <a:cs typeface="Futura Medium" panose="020B0602020204020303" pitchFamily="34" charset="-79"/>
              </a:rPr>
              <a:t>Data with quarter column was split into year and quarter columns using </a:t>
            </a:r>
            <a:r>
              <a:rPr lang="en-US" sz="2400" dirty="0" err="1">
                <a:latin typeface="Futura Medium" panose="020B0602020204020303" pitchFamily="34" charset="-79"/>
                <a:cs typeface="Futura Medium" panose="020B0602020204020303" pitchFamily="34" charset="-79"/>
              </a:rPr>
              <a:t>pd.str.split</a:t>
            </a:r>
            <a:r>
              <a:rPr lang="en-US" sz="2400" dirty="0">
                <a:latin typeface="Futura Medium" panose="020B0602020204020303" pitchFamily="34" charset="-79"/>
                <a:cs typeface="Futura Medium" panose="020B0602020204020303" pitchFamily="34" charset="-79"/>
              </a:rPr>
              <a:t>()</a:t>
            </a:r>
          </a:p>
        </p:txBody>
      </p:sp>
      <p:sp>
        <p:nvSpPr>
          <p:cNvPr id="16" name="Rectangle 15">
            <a:extLst>
              <a:ext uri="{FF2B5EF4-FFF2-40B4-BE49-F238E27FC236}">
                <a16:creationId xmlns:a16="http://schemas.microsoft.com/office/drawing/2014/main" id="{6D4DCC91-1E8E-4F73-47E4-65296C41D9A1}"/>
              </a:ext>
            </a:extLst>
          </p:cNvPr>
          <p:cNvSpPr/>
          <p:nvPr/>
        </p:nvSpPr>
        <p:spPr>
          <a:xfrm>
            <a:off x="1074820" y="4223092"/>
            <a:ext cx="4720389"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Futura Medium" panose="020B0602020204020303" pitchFamily="34" charset="-79"/>
                <a:cs typeface="Futura Medium" panose="020B0602020204020303" pitchFamily="34" charset="-79"/>
              </a:rPr>
              <a:t>Data was merged using inner join by year and/or quarter columns using </a:t>
            </a:r>
            <a:r>
              <a:rPr lang="en-US" sz="2400" dirty="0" err="1">
                <a:latin typeface="Futura Medium" panose="020B0602020204020303" pitchFamily="34" charset="-79"/>
                <a:cs typeface="Futura Medium" panose="020B0602020204020303" pitchFamily="34" charset="-79"/>
              </a:rPr>
              <a:t>pd.join</a:t>
            </a:r>
            <a:r>
              <a:rPr lang="en-US" sz="2400" dirty="0">
                <a:latin typeface="Futura Medium" panose="020B0602020204020303" pitchFamily="34" charset="-79"/>
                <a:cs typeface="Futura Medium" panose="020B0602020204020303" pitchFamily="34" charset="-79"/>
              </a:rPr>
              <a:t>()</a:t>
            </a:r>
          </a:p>
        </p:txBody>
      </p:sp>
      <p:sp>
        <p:nvSpPr>
          <p:cNvPr id="19" name="Rectangle 18">
            <a:extLst>
              <a:ext uri="{FF2B5EF4-FFF2-40B4-BE49-F238E27FC236}">
                <a16:creationId xmlns:a16="http://schemas.microsoft.com/office/drawing/2014/main" id="{A03DA300-E878-27EC-C4EA-EEB27E6C570B}"/>
              </a:ext>
            </a:extLst>
          </p:cNvPr>
          <p:cNvSpPr/>
          <p:nvPr/>
        </p:nvSpPr>
        <p:spPr>
          <a:xfrm>
            <a:off x="6372727" y="4223092"/>
            <a:ext cx="4720389" cy="2189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Futura Medium" panose="020B0602020204020303" pitchFamily="34" charset="-79"/>
                <a:cs typeface="Futura Medium" panose="020B0602020204020303" pitchFamily="34" charset="-79"/>
              </a:rPr>
              <a:t>‘-’ values were converted to 0</a:t>
            </a:r>
          </a:p>
        </p:txBody>
      </p:sp>
    </p:spTree>
    <p:extLst>
      <p:ext uri="{BB962C8B-B14F-4D97-AF65-F5344CB8AC3E}">
        <p14:creationId xmlns:p14="http://schemas.microsoft.com/office/powerpoint/2010/main" val="249681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03A3F-7991-A8B6-90E9-E92A462BC649}"/>
              </a:ext>
            </a:extLst>
          </p:cNvPr>
          <p:cNvSpPr>
            <a:spLocks noGrp="1"/>
          </p:cNvSpPr>
          <p:nvPr>
            <p:ph type="title"/>
          </p:nvPr>
        </p:nvSpPr>
        <p:spPr/>
        <p:txBody>
          <a:bodyPr/>
          <a:lstStyle/>
          <a:p>
            <a:r>
              <a:rPr lang="en-US" dirty="0"/>
              <a:t>Time series analysis of Incidence of Retrenchment and Resignation Rates</a:t>
            </a:r>
          </a:p>
        </p:txBody>
      </p:sp>
      <p:pic>
        <p:nvPicPr>
          <p:cNvPr id="5" name="Content Placeholder 4">
            <a:extLst>
              <a:ext uri="{FF2B5EF4-FFF2-40B4-BE49-F238E27FC236}">
                <a16:creationId xmlns:a16="http://schemas.microsoft.com/office/drawing/2014/main" id="{641181D1-B8B5-E34A-938C-45A8CB0254F8}"/>
              </a:ext>
            </a:extLst>
          </p:cNvPr>
          <p:cNvPicPr>
            <a:picLocks noGrp="1" noChangeAspect="1"/>
          </p:cNvPicPr>
          <p:nvPr>
            <p:ph idx="1"/>
          </p:nvPr>
        </p:nvPicPr>
        <p:blipFill>
          <a:blip r:embed="rId2"/>
          <a:stretch>
            <a:fillRect/>
          </a:stretch>
        </p:blipFill>
        <p:spPr>
          <a:xfrm>
            <a:off x="838200" y="2545288"/>
            <a:ext cx="10515600" cy="2912012"/>
          </a:xfrm>
          <a:prstGeom prst="rect">
            <a:avLst/>
          </a:prstGeom>
        </p:spPr>
      </p:pic>
    </p:spTree>
    <p:extLst>
      <p:ext uri="{BB962C8B-B14F-4D97-AF65-F5344CB8AC3E}">
        <p14:creationId xmlns:p14="http://schemas.microsoft.com/office/powerpoint/2010/main" val="13904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65AA-1A69-182B-57DD-3123732C97B8}"/>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2604947-C2AB-221E-D686-FDFF11D09A1D}"/>
              </a:ext>
            </a:extLst>
          </p:cNvPr>
          <p:cNvSpPr>
            <a:spLocks noGrp="1"/>
          </p:cNvSpPr>
          <p:nvPr>
            <p:ph idx="1"/>
          </p:nvPr>
        </p:nvSpPr>
        <p:spPr/>
        <p:txBody>
          <a:bodyPr>
            <a:normAutofit/>
          </a:bodyPr>
          <a:lstStyle/>
          <a:p>
            <a:pPr marL="514350" indent="-514350">
              <a:buFont typeface="+mj-lt"/>
              <a:buAutoNum type="arabicPeriod"/>
            </a:pPr>
            <a:r>
              <a:rPr lang="en-US" sz="2000" dirty="0"/>
              <a:t>Incidence of retrenchment followed cyclical economic patterns of recession</a:t>
            </a:r>
          </a:p>
          <a:p>
            <a:pPr marL="514350" indent="-514350">
              <a:buFont typeface="+mj-lt"/>
              <a:buAutoNum type="arabicPeriod"/>
            </a:pPr>
            <a:r>
              <a:rPr lang="en-US" sz="2000" dirty="0"/>
              <a:t>Most recruitment and resignations, on average, occurred within Q2 and Q3 for the years of  2000 to 2022</a:t>
            </a:r>
          </a:p>
          <a:p>
            <a:pPr marL="971550" lvl="1" indent="-514350">
              <a:buFont typeface="+mj-lt"/>
              <a:buAutoNum type="arabicPeriod"/>
            </a:pPr>
            <a:r>
              <a:rPr lang="en-US" sz="1800" dirty="0"/>
              <a:t>This is expected as companies would naturally recruit to fill roles that employees resigned from</a:t>
            </a:r>
          </a:p>
          <a:p>
            <a:pPr marL="514350" indent="-514350">
              <a:buFont typeface="+mj-lt"/>
              <a:buAutoNum type="arabicPeriod"/>
            </a:pPr>
            <a:r>
              <a:rPr lang="en-US" sz="2000" dirty="0"/>
              <a:t>Resignation rate had near zero correlation with incidence of retrenchment</a:t>
            </a:r>
          </a:p>
          <a:p>
            <a:pPr marL="514350" indent="-514350">
              <a:buFont typeface="+mj-lt"/>
              <a:buAutoNum type="arabicPeriod"/>
            </a:pPr>
            <a:r>
              <a:rPr lang="en-US" sz="2000" dirty="0"/>
              <a:t>Incidence of retrenchment was also a very poor predictor of resignation rates compared to overtime paid hours and base paid hours</a:t>
            </a:r>
          </a:p>
          <a:p>
            <a:pPr marL="514350" indent="-514350">
              <a:buFont typeface="+mj-lt"/>
              <a:buAutoNum type="arabicPeriod"/>
            </a:pPr>
            <a:r>
              <a:rPr lang="en-US" sz="2000" dirty="0"/>
              <a:t>The linear regression model fitted was poor (R</a:t>
            </a:r>
            <a:r>
              <a:rPr lang="en-US" sz="2000" baseline="30000" dirty="0"/>
              <a:t>2</a:t>
            </a:r>
            <a:r>
              <a:rPr lang="en-US" sz="2000" dirty="0"/>
              <a:t> = 0.36), which meant that the features only predicted about 36% of the dependent variable.</a:t>
            </a:r>
          </a:p>
          <a:p>
            <a:pPr marL="971550" lvl="1" indent="-514350">
              <a:buFont typeface="+mj-lt"/>
              <a:buAutoNum type="arabicPeriod"/>
            </a:pPr>
            <a:r>
              <a:rPr lang="en-US" sz="1800" dirty="0"/>
              <a:t>There could be other features that could add to the predictability of the model, namely psychological features of employee satisfaction and retention (e.g., Human Needs Psychology)</a:t>
            </a:r>
          </a:p>
        </p:txBody>
      </p:sp>
    </p:spTree>
    <p:extLst>
      <p:ext uri="{BB962C8B-B14F-4D97-AF65-F5344CB8AC3E}">
        <p14:creationId xmlns:p14="http://schemas.microsoft.com/office/powerpoint/2010/main" val="368665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5428-63A6-949E-6D76-31D43A113082}"/>
              </a:ext>
            </a:extLst>
          </p:cNvPr>
          <p:cNvSpPr>
            <a:spLocks noGrp="1"/>
          </p:cNvSpPr>
          <p:nvPr>
            <p:ph type="title"/>
          </p:nvPr>
        </p:nvSpPr>
        <p:spPr/>
        <p:txBody>
          <a:bodyPr>
            <a:normAutofit fontScale="90000"/>
          </a:bodyPr>
          <a:lstStyle/>
          <a:p>
            <a:r>
              <a:rPr lang="en-US" dirty="0"/>
              <a:t>Correlation of variables with polytechnic and university intakes for ICT-related courses </a:t>
            </a:r>
          </a:p>
        </p:txBody>
      </p:sp>
      <p:pic>
        <p:nvPicPr>
          <p:cNvPr id="4" name="Content Placeholder 3">
            <a:extLst>
              <a:ext uri="{FF2B5EF4-FFF2-40B4-BE49-F238E27FC236}">
                <a16:creationId xmlns:a16="http://schemas.microsoft.com/office/drawing/2014/main" id="{62F663F4-0310-6917-5CBB-3C9882C32ED9}"/>
              </a:ext>
            </a:extLst>
          </p:cNvPr>
          <p:cNvPicPr>
            <a:picLocks noGrp="1" noChangeAspect="1"/>
          </p:cNvPicPr>
          <p:nvPr>
            <p:ph sz="half" idx="1"/>
          </p:nvPr>
        </p:nvPicPr>
        <p:blipFill>
          <a:blip r:embed="rId2"/>
          <a:stretch>
            <a:fillRect/>
          </a:stretch>
        </p:blipFill>
        <p:spPr>
          <a:xfrm>
            <a:off x="6368989" y="1690688"/>
            <a:ext cx="5181600" cy="3487775"/>
          </a:xfrm>
          <a:prstGeom prst="rect">
            <a:avLst/>
          </a:prstGeom>
        </p:spPr>
      </p:pic>
      <p:pic>
        <p:nvPicPr>
          <p:cNvPr id="5" name="Picture 4">
            <a:extLst>
              <a:ext uri="{FF2B5EF4-FFF2-40B4-BE49-F238E27FC236}">
                <a16:creationId xmlns:a16="http://schemas.microsoft.com/office/drawing/2014/main" id="{E74F08CD-CF5D-E516-B780-8BA105A254C0}"/>
              </a:ext>
            </a:extLst>
          </p:cNvPr>
          <p:cNvPicPr>
            <a:picLocks noChangeAspect="1"/>
          </p:cNvPicPr>
          <p:nvPr/>
        </p:nvPicPr>
        <p:blipFill>
          <a:blip r:embed="rId3"/>
          <a:stretch>
            <a:fillRect/>
          </a:stretch>
        </p:blipFill>
        <p:spPr>
          <a:xfrm>
            <a:off x="2411081" y="5409727"/>
            <a:ext cx="7369837" cy="1325563"/>
          </a:xfrm>
          <a:prstGeom prst="rect">
            <a:avLst/>
          </a:prstGeom>
        </p:spPr>
      </p:pic>
      <p:pic>
        <p:nvPicPr>
          <p:cNvPr id="8" name="Content Placeholder 7" descr="Text&#10;&#10;Description automatically generated">
            <a:extLst>
              <a:ext uri="{FF2B5EF4-FFF2-40B4-BE49-F238E27FC236}">
                <a16:creationId xmlns:a16="http://schemas.microsoft.com/office/drawing/2014/main" id="{BE4A330F-73EF-3CFB-5F03-E9C09601D466}"/>
              </a:ext>
            </a:extLst>
          </p:cNvPr>
          <p:cNvPicPr>
            <a:picLocks noGrp="1" noChangeAspect="1"/>
          </p:cNvPicPr>
          <p:nvPr>
            <p:ph sz="half" idx="2"/>
          </p:nvPr>
        </p:nvPicPr>
        <p:blipFill>
          <a:blip r:embed="rId4"/>
          <a:stretch>
            <a:fillRect/>
          </a:stretch>
        </p:blipFill>
        <p:spPr>
          <a:xfrm>
            <a:off x="641411" y="1690688"/>
            <a:ext cx="5607728" cy="3548128"/>
          </a:xfrm>
          <a:prstGeom prst="rect">
            <a:avLst/>
          </a:prstGeom>
        </p:spPr>
      </p:pic>
      <p:sp>
        <p:nvSpPr>
          <p:cNvPr id="9" name="Frame 8">
            <a:extLst>
              <a:ext uri="{FF2B5EF4-FFF2-40B4-BE49-F238E27FC236}">
                <a16:creationId xmlns:a16="http://schemas.microsoft.com/office/drawing/2014/main" id="{3A173FB7-CD7A-EF34-D3C9-AE8AA92F2ECD}"/>
              </a:ext>
            </a:extLst>
          </p:cNvPr>
          <p:cNvSpPr/>
          <p:nvPr/>
        </p:nvSpPr>
        <p:spPr>
          <a:xfrm flipV="1">
            <a:off x="8389398" y="5409726"/>
            <a:ext cx="1391520" cy="1325563"/>
          </a:xfrm>
          <a:prstGeom prst="frame">
            <a:avLst>
              <a:gd name="adj1" fmla="val 3409"/>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58076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07C5-08DD-63B5-AECC-616292DC55AD}"/>
              </a:ext>
            </a:extLst>
          </p:cNvPr>
          <p:cNvSpPr>
            <a:spLocks noGrp="1"/>
          </p:cNvSpPr>
          <p:nvPr>
            <p:ph type="title"/>
          </p:nvPr>
        </p:nvSpPr>
        <p:spPr/>
        <p:txBody>
          <a:bodyPr/>
          <a:lstStyle/>
          <a:p>
            <a:r>
              <a:rPr lang="en-US" dirty="0"/>
              <a:t>Time series analysis of polytechnic and university intakes for ICT-related courses </a:t>
            </a:r>
          </a:p>
        </p:txBody>
      </p:sp>
      <p:pic>
        <p:nvPicPr>
          <p:cNvPr id="15" name="Content Placeholder 14" descr="Text&#10;&#10;Description automatically generated">
            <a:extLst>
              <a:ext uri="{FF2B5EF4-FFF2-40B4-BE49-F238E27FC236}">
                <a16:creationId xmlns:a16="http://schemas.microsoft.com/office/drawing/2014/main" id="{380C94AB-3C21-9BCF-4F01-FFC5D1763969}"/>
              </a:ext>
            </a:extLst>
          </p:cNvPr>
          <p:cNvPicPr>
            <a:picLocks noGrp="1" noChangeAspect="1"/>
          </p:cNvPicPr>
          <p:nvPr>
            <p:ph sz="half" idx="1"/>
          </p:nvPr>
        </p:nvPicPr>
        <p:blipFill>
          <a:blip r:embed="rId2"/>
          <a:stretch>
            <a:fillRect/>
          </a:stretch>
        </p:blipFill>
        <p:spPr>
          <a:xfrm>
            <a:off x="838200" y="2457195"/>
            <a:ext cx="5181600" cy="3088198"/>
          </a:xfrm>
        </p:spPr>
      </p:pic>
      <p:pic>
        <p:nvPicPr>
          <p:cNvPr id="20" name="Content Placeholder 19" descr="Text&#10;&#10;Description automatically generated">
            <a:extLst>
              <a:ext uri="{FF2B5EF4-FFF2-40B4-BE49-F238E27FC236}">
                <a16:creationId xmlns:a16="http://schemas.microsoft.com/office/drawing/2014/main" id="{0D8D5BA1-C884-638F-0FC4-42D95AC315D6}"/>
              </a:ext>
            </a:extLst>
          </p:cNvPr>
          <p:cNvPicPr>
            <a:picLocks noGrp="1" noChangeAspect="1"/>
          </p:cNvPicPr>
          <p:nvPr>
            <p:ph sz="half" idx="2"/>
          </p:nvPr>
        </p:nvPicPr>
        <p:blipFill>
          <a:blip r:embed="rId3"/>
          <a:stretch>
            <a:fillRect/>
          </a:stretch>
        </p:blipFill>
        <p:spPr>
          <a:xfrm>
            <a:off x="6172200" y="2457195"/>
            <a:ext cx="5181600" cy="3088198"/>
          </a:xfrm>
        </p:spPr>
      </p:pic>
      <p:pic>
        <p:nvPicPr>
          <p:cNvPr id="21" name="Picture 20">
            <a:extLst>
              <a:ext uri="{FF2B5EF4-FFF2-40B4-BE49-F238E27FC236}">
                <a16:creationId xmlns:a16="http://schemas.microsoft.com/office/drawing/2014/main" id="{EA849001-2A0F-D5B5-DD8C-C1B3BC08C246}"/>
              </a:ext>
            </a:extLst>
          </p:cNvPr>
          <p:cNvPicPr>
            <a:picLocks noChangeAspect="1"/>
          </p:cNvPicPr>
          <p:nvPr/>
        </p:nvPicPr>
        <p:blipFill>
          <a:blip r:embed="rId4"/>
          <a:stretch>
            <a:fillRect/>
          </a:stretch>
        </p:blipFill>
        <p:spPr>
          <a:xfrm>
            <a:off x="4312328" y="6008030"/>
            <a:ext cx="1725967" cy="479094"/>
          </a:xfrm>
          <a:prstGeom prst="rect">
            <a:avLst/>
          </a:prstGeom>
        </p:spPr>
      </p:pic>
      <p:pic>
        <p:nvPicPr>
          <p:cNvPr id="22" name="Picture 21">
            <a:extLst>
              <a:ext uri="{FF2B5EF4-FFF2-40B4-BE49-F238E27FC236}">
                <a16:creationId xmlns:a16="http://schemas.microsoft.com/office/drawing/2014/main" id="{A92F9552-AD2E-3A5E-DF54-782C18501B05}"/>
              </a:ext>
            </a:extLst>
          </p:cNvPr>
          <p:cNvPicPr>
            <a:picLocks noChangeAspect="1"/>
          </p:cNvPicPr>
          <p:nvPr/>
        </p:nvPicPr>
        <p:blipFill>
          <a:blip r:embed="rId5"/>
          <a:stretch>
            <a:fillRect/>
          </a:stretch>
        </p:blipFill>
        <p:spPr>
          <a:xfrm>
            <a:off x="6153705" y="6008030"/>
            <a:ext cx="1725967" cy="484845"/>
          </a:xfrm>
          <a:prstGeom prst="rect">
            <a:avLst/>
          </a:prstGeom>
        </p:spPr>
      </p:pic>
    </p:spTree>
    <p:extLst>
      <p:ext uri="{BB962C8B-B14F-4D97-AF65-F5344CB8AC3E}">
        <p14:creationId xmlns:p14="http://schemas.microsoft.com/office/powerpoint/2010/main" val="3243825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AA32FCF-9957-4BE3-27E4-1D41A6945F1C}"/>
              </a:ext>
            </a:extLst>
          </p:cNvPr>
          <p:cNvPicPr>
            <a:picLocks noGrp="1" noChangeAspect="1"/>
          </p:cNvPicPr>
          <p:nvPr>
            <p:ph sz="half" idx="1"/>
          </p:nvPr>
        </p:nvPicPr>
        <p:blipFill>
          <a:blip r:embed="rId2"/>
          <a:stretch>
            <a:fillRect/>
          </a:stretch>
        </p:blipFill>
        <p:spPr>
          <a:xfrm>
            <a:off x="1956226" y="1690688"/>
            <a:ext cx="8279548" cy="2298236"/>
          </a:xfrm>
          <a:prstGeom prst="rect">
            <a:avLst/>
          </a:prstGeom>
        </p:spPr>
      </p:pic>
      <p:pic>
        <p:nvPicPr>
          <p:cNvPr id="8" name="Content Placeholder 7">
            <a:extLst>
              <a:ext uri="{FF2B5EF4-FFF2-40B4-BE49-F238E27FC236}">
                <a16:creationId xmlns:a16="http://schemas.microsoft.com/office/drawing/2014/main" id="{F7C3833A-63F1-A65D-E6B0-2CC5AFEA913A}"/>
              </a:ext>
            </a:extLst>
          </p:cNvPr>
          <p:cNvPicPr>
            <a:picLocks noGrp="1" noChangeAspect="1"/>
          </p:cNvPicPr>
          <p:nvPr>
            <p:ph sz="half" idx="2"/>
          </p:nvPr>
        </p:nvPicPr>
        <p:blipFill>
          <a:blip r:embed="rId3"/>
          <a:stretch>
            <a:fillRect/>
          </a:stretch>
        </p:blipFill>
        <p:spPr>
          <a:xfrm>
            <a:off x="1956227" y="4346504"/>
            <a:ext cx="8279546" cy="2325826"/>
          </a:xfrm>
          <a:prstGeom prst="rect">
            <a:avLst/>
          </a:prstGeom>
        </p:spPr>
      </p:pic>
      <p:sp>
        <p:nvSpPr>
          <p:cNvPr id="12" name="Title 1">
            <a:extLst>
              <a:ext uri="{FF2B5EF4-FFF2-40B4-BE49-F238E27FC236}">
                <a16:creationId xmlns:a16="http://schemas.microsoft.com/office/drawing/2014/main" id="{6FC0FBE8-FAFF-AF65-7A9F-F220019C0CEF}"/>
              </a:ext>
            </a:extLst>
          </p:cNvPr>
          <p:cNvSpPr>
            <a:spLocks noGrp="1"/>
          </p:cNvSpPr>
          <p:nvPr>
            <p:ph type="title"/>
          </p:nvPr>
        </p:nvSpPr>
        <p:spPr>
          <a:xfrm>
            <a:off x="838200" y="365125"/>
            <a:ext cx="10515600" cy="1325563"/>
          </a:xfrm>
        </p:spPr>
        <p:txBody>
          <a:bodyPr/>
          <a:lstStyle/>
          <a:p>
            <a:r>
              <a:rPr lang="en-US" dirty="0"/>
              <a:t>Time series analysis of polytechnic and university intakes for ICT-related courses </a:t>
            </a:r>
          </a:p>
        </p:txBody>
      </p:sp>
    </p:spTree>
    <p:extLst>
      <p:ext uri="{BB962C8B-B14F-4D97-AF65-F5344CB8AC3E}">
        <p14:creationId xmlns:p14="http://schemas.microsoft.com/office/powerpoint/2010/main" val="1628949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07C5-08DD-63B5-AECC-616292DC55AD}"/>
              </a:ext>
            </a:extLst>
          </p:cNvPr>
          <p:cNvSpPr>
            <a:spLocks noGrp="1"/>
          </p:cNvSpPr>
          <p:nvPr>
            <p:ph type="title"/>
          </p:nvPr>
        </p:nvSpPr>
        <p:spPr/>
        <p:txBody>
          <a:bodyPr/>
          <a:lstStyle/>
          <a:p>
            <a:r>
              <a:rPr lang="en-US" dirty="0"/>
              <a:t>Time series analysis of polytechnic and university intakes for ICT-related courses </a:t>
            </a:r>
          </a:p>
        </p:txBody>
      </p:sp>
      <p:pic>
        <p:nvPicPr>
          <p:cNvPr id="21" name="Picture 20">
            <a:extLst>
              <a:ext uri="{FF2B5EF4-FFF2-40B4-BE49-F238E27FC236}">
                <a16:creationId xmlns:a16="http://schemas.microsoft.com/office/drawing/2014/main" id="{EA849001-2A0F-D5B5-DD8C-C1B3BC08C246}"/>
              </a:ext>
            </a:extLst>
          </p:cNvPr>
          <p:cNvPicPr>
            <a:picLocks noChangeAspect="1"/>
          </p:cNvPicPr>
          <p:nvPr/>
        </p:nvPicPr>
        <p:blipFill>
          <a:blip r:embed="rId2"/>
          <a:srcRect/>
          <a:stretch/>
        </p:blipFill>
        <p:spPr>
          <a:xfrm>
            <a:off x="4312328" y="6008030"/>
            <a:ext cx="1725966" cy="479094"/>
          </a:xfrm>
          <a:prstGeom prst="rect">
            <a:avLst/>
          </a:prstGeom>
        </p:spPr>
      </p:pic>
      <p:pic>
        <p:nvPicPr>
          <p:cNvPr id="22" name="Picture 21">
            <a:extLst>
              <a:ext uri="{FF2B5EF4-FFF2-40B4-BE49-F238E27FC236}">
                <a16:creationId xmlns:a16="http://schemas.microsoft.com/office/drawing/2014/main" id="{A92F9552-AD2E-3A5E-DF54-782C18501B05}"/>
              </a:ext>
            </a:extLst>
          </p:cNvPr>
          <p:cNvPicPr>
            <a:picLocks noChangeAspect="1"/>
          </p:cNvPicPr>
          <p:nvPr/>
        </p:nvPicPr>
        <p:blipFill>
          <a:blip r:embed="rId3"/>
          <a:srcRect/>
          <a:stretch/>
        </p:blipFill>
        <p:spPr>
          <a:xfrm>
            <a:off x="6153705" y="6009763"/>
            <a:ext cx="1725967" cy="481378"/>
          </a:xfrm>
          <a:prstGeom prst="rect">
            <a:avLst/>
          </a:prstGeom>
        </p:spPr>
      </p:pic>
      <p:pic>
        <p:nvPicPr>
          <p:cNvPr id="8" name="Content Placeholder 7" descr="Text&#10;&#10;Description automatically generated">
            <a:extLst>
              <a:ext uri="{FF2B5EF4-FFF2-40B4-BE49-F238E27FC236}">
                <a16:creationId xmlns:a16="http://schemas.microsoft.com/office/drawing/2014/main" id="{6CA82238-9764-F44C-D471-49B9026E7BD6}"/>
              </a:ext>
            </a:extLst>
          </p:cNvPr>
          <p:cNvPicPr>
            <a:picLocks noGrp="1" noChangeAspect="1"/>
          </p:cNvPicPr>
          <p:nvPr>
            <p:ph sz="half" idx="1"/>
          </p:nvPr>
        </p:nvPicPr>
        <p:blipFill>
          <a:blip r:embed="rId4"/>
          <a:stretch>
            <a:fillRect/>
          </a:stretch>
        </p:blipFill>
        <p:spPr>
          <a:xfrm>
            <a:off x="838200" y="2457195"/>
            <a:ext cx="5181600" cy="3088198"/>
          </a:xfrm>
        </p:spPr>
      </p:pic>
      <p:pic>
        <p:nvPicPr>
          <p:cNvPr id="10" name="Content Placeholder 9" descr="Text&#10;&#10;Description automatically generated">
            <a:extLst>
              <a:ext uri="{FF2B5EF4-FFF2-40B4-BE49-F238E27FC236}">
                <a16:creationId xmlns:a16="http://schemas.microsoft.com/office/drawing/2014/main" id="{2A2EA590-1D9B-53FB-ED01-DD677954A4AB}"/>
              </a:ext>
            </a:extLst>
          </p:cNvPr>
          <p:cNvPicPr>
            <a:picLocks noGrp="1" noChangeAspect="1"/>
          </p:cNvPicPr>
          <p:nvPr>
            <p:ph sz="half" idx="2"/>
          </p:nvPr>
        </p:nvPicPr>
        <p:blipFill>
          <a:blip r:embed="rId5"/>
          <a:stretch>
            <a:fillRect/>
          </a:stretch>
        </p:blipFill>
        <p:spPr>
          <a:xfrm>
            <a:off x="6172200" y="2457195"/>
            <a:ext cx="5181600" cy="3088198"/>
          </a:xfrm>
        </p:spPr>
      </p:pic>
    </p:spTree>
    <p:extLst>
      <p:ext uri="{BB962C8B-B14F-4D97-AF65-F5344CB8AC3E}">
        <p14:creationId xmlns:p14="http://schemas.microsoft.com/office/powerpoint/2010/main" val="2315270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07C5-08DD-63B5-AECC-616292DC55AD}"/>
              </a:ext>
            </a:extLst>
          </p:cNvPr>
          <p:cNvSpPr>
            <a:spLocks noGrp="1"/>
          </p:cNvSpPr>
          <p:nvPr>
            <p:ph type="title"/>
          </p:nvPr>
        </p:nvSpPr>
        <p:spPr/>
        <p:txBody>
          <a:bodyPr/>
          <a:lstStyle/>
          <a:p>
            <a:r>
              <a:rPr lang="en-US" dirty="0"/>
              <a:t>Time series analysis of polytechnic and university intakes for ICT-related courses </a:t>
            </a:r>
          </a:p>
        </p:txBody>
      </p:sp>
      <p:pic>
        <p:nvPicPr>
          <p:cNvPr id="7" name="Content Placeholder 6">
            <a:extLst>
              <a:ext uri="{FF2B5EF4-FFF2-40B4-BE49-F238E27FC236}">
                <a16:creationId xmlns:a16="http://schemas.microsoft.com/office/drawing/2014/main" id="{DAA32FCF-9957-4BE3-27E4-1D41A6945F1C}"/>
              </a:ext>
            </a:extLst>
          </p:cNvPr>
          <p:cNvPicPr>
            <a:picLocks noGrp="1" noChangeAspect="1"/>
          </p:cNvPicPr>
          <p:nvPr>
            <p:ph sz="half" idx="1"/>
          </p:nvPr>
        </p:nvPicPr>
        <p:blipFill>
          <a:blip r:embed="rId2"/>
          <a:srcRect/>
          <a:stretch/>
        </p:blipFill>
        <p:spPr>
          <a:xfrm>
            <a:off x="1956226" y="1690688"/>
            <a:ext cx="8279548" cy="2298236"/>
          </a:xfrm>
          <a:prstGeom prst="rect">
            <a:avLst/>
          </a:prstGeom>
        </p:spPr>
      </p:pic>
      <p:pic>
        <p:nvPicPr>
          <p:cNvPr id="8" name="Content Placeholder 7">
            <a:extLst>
              <a:ext uri="{FF2B5EF4-FFF2-40B4-BE49-F238E27FC236}">
                <a16:creationId xmlns:a16="http://schemas.microsoft.com/office/drawing/2014/main" id="{F7C3833A-63F1-A65D-E6B0-2CC5AFEA913A}"/>
              </a:ext>
            </a:extLst>
          </p:cNvPr>
          <p:cNvPicPr>
            <a:picLocks noGrp="1" noChangeAspect="1"/>
          </p:cNvPicPr>
          <p:nvPr>
            <p:ph sz="half" idx="2"/>
          </p:nvPr>
        </p:nvPicPr>
        <p:blipFill>
          <a:blip r:embed="rId3"/>
          <a:srcRect/>
          <a:stretch/>
        </p:blipFill>
        <p:spPr>
          <a:xfrm>
            <a:off x="1956227" y="4346504"/>
            <a:ext cx="8279546" cy="2325826"/>
          </a:xfrm>
          <a:prstGeom prst="rect">
            <a:avLst/>
          </a:prstGeom>
        </p:spPr>
      </p:pic>
    </p:spTree>
    <p:extLst>
      <p:ext uri="{BB962C8B-B14F-4D97-AF65-F5344CB8AC3E}">
        <p14:creationId xmlns:p14="http://schemas.microsoft.com/office/powerpoint/2010/main" val="1136669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D67647-6D49-9EF6-3135-2D559C8891B4}"/>
              </a:ext>
            </a:extLst>
          </p:cNvPr>
          <p:cNvSpPr>
            <a:spLocks noGrp="1"/>
          </p:cNvSpPr>
          <p:nvPr>
            <p:ph type="title"/>
          </p:nvPr>
        </p:nvSpPr>
        <p:spPr/>
        <p:txBody>
          <a:bodyPr/>
          <a:lstStyle/>
          <a:p>
            <a:r>
              <a:rPr lang="en-US" dirty="0"/>
              <a:t>Takeaways</a:t>
            </a:r>
          </a:p>
        </p:txBody>
      </p:sp>
      <p:sp>
        <p:nvSpPr>
          <p:cNvPr id="6" name="Content Placeholder 5">
            <a:extLst>
              <a:ext uri="{FF2B5EF4-FFF2-40B4-BE49-F238E27FC236}">
                <a16:creationId xmlns:a16="http://schemas.microsoft.com/office/drawing/2014/main" id="{8EAEF9EB-F3A5-20E2-6DDE-6861DB87CA60}"/>
              </a:ext>
            </a:extLst>
          </p:cNvPr>
          <p:cNvSpPr>
            <a:spLocks noGrp="1"/>
          </p:cNvSpPr>
          <p:nvPr>
            <p:ph idx="1"/>
          </p:nvPr>
        </p:nvSpPr>
        <p:spPr/>
        <p:txBody>
          <a:bodyPr/>
          <a:lstStyle/>
          <a:p>
            <a:r>
              <a:rPr lang="en-US" dirty="0"/>
              <a:t>Correlations between jobs data and higher education intakes should be considered with caveats as different levels of education have different considerations for intake numbers</a:t>
            </a:r>
          </a:p>
          <a:p>
            <a:pPr lvl="1"/>
            <a:r>
              <a:rPr lang="en-US" dirty="0"/>
              <a:t>The data suggests that polytechnic intakes for ICT-related courses are moderately positively correlated with recruitment and resignation rates, which seem to be contradictory</a:t>
            </a:r>
          </a:p>
          <a:p>
            <a:pPr lvl="1"/>
            <a:r>
              <a:rPr lang="en-US" dirty="0"/>
              <a:t>The data also suggests that university intakes for ICT-related courses are strongly positively correlated with job vacancy rates, which could indicate that universities take notice of industry job demands as one of the factors influencing intake rates</a:t>
            </a:r>
          </a:p>
        </p:txBody>
      </p:sp>
    </p:spTree>
    <p:extLst>
      <p:ext uri="{BB962C8B-B14F-4D97-AF65-F5344CB8AC3E}">
        <p14:creationId xmlns:p14="http://schemas.microsoft.com/office/powerpoint/2010/main" val="331127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D67647-6D49-9EF6-3135-2D559C8891B4}"/>
              </a:ext>
            </a:extLst>
          </p:cNvPr>
          <p:cNvSpPr>
            <a:spLocks noGrp="1"/>
          </p:cNvSpPr>
          <p:nvPr>
            <p:ph type="title"/>
          </p:nvPr>
        </p:nvSpPr>
        <p:spPr/>
        <p:txBody>
          <a:bodyPr/>
          <a:lstStyle/>
          <a:p>
            <a:r>
              <a:rPr lang="en-US" dirty="0"/>
              <a:t>Takeaways</a:t>
            </a:r>
          </a:p>
        </p:txBody>
      </p:sp>
      <p:sp>
        <p:nvSpPr>
          <p:cNvPr id="6" name="Content Placeholder 5">
            <a:extLst>
              <a:ext uri="{FF2B5EF4-FFF2-40B4-BE49-F238E27FC236}">
                <a16:creationId xmlns:a16="http://schemas.microsoft.com/office/drawing/2014/main" id="{8EAEF9EB-F3A5-20E2-6DDE-6861DB87CA60}"/>
              </a:ext>
            </a:extLst>
          </p:cNvPr>
          <p:cNvSpPr>
            <a:spLocks noGrp="1"/>
          </p:cNvSpPr>
          <p:nvPr>
            <p:ph idx="1"/>
          </p:nvPr>
        </p:nvSpPr>
        <p:spPr/>
        <p:txBody>
          <a:bodyPr>
            <a:normAutofit fontScale="77500" lnSpcReduction="20000"/>
          </a:bodyPr>
          <a:lstStyle/>
          <a:p>
            <a:r>
              <a:rPr lang="en-US" dirty="0"/>
              <a:t>Regardless of job vacancy rates and incidence of retrenchment in the ICT industry:</a:t>
            </a:r>
          </a:p>
          <a:p>
            <a:endParaRPr lang="en-US" dirty="0"/>
          </a:p>
          <a:p>
            <a:r>
              <a:rPr lang="en-US" dirty="0"/>
              <a:t>On average across years, polytechnic intake for ICT-related courses appear to be on a downward trend.</a:t>
            </a:r>
          </a:p>
          <a:p>
            <a:pPr lvl="1"/>
            <a:r>
              <a:rPr lang="en-US" dirty="0"/>
              <a:t>With the majority of students in Singapore polytechnics being Singaporeans or Permanent Residents, this trend could be due to falling birth rates and thus smaller cohort sizes</a:t>
            </a:r>
          </a:p>
          <a:p>
            <a:endParaRPr lang="en-US" dirty="0"/>
          </a:p>
          <a:p>
            <a:r>
              <a:rPr lang="en-US" dirty="0"/>
              <a:t>On average across years, university intake for ICT-related courses appear to be on an upward trend.</a:t>
            </a:r>
          </a:p>
          <a:p>
            <a:pPr lvl="1"/>
            <a:r>
              <a:rPr lang="en-US" dirty="0"/>
              <a:t>As Singapore university students are more diverse in nationality, the trend could be due to the sustained high rankings of Singapore universities attracting potential students from beyond Singapore, thus moderating the cohort effect of local falling birth rates</a:t>
            </a:r>
          </a:p>
          <a:p>
            <a:pPr lvl="1"/>
            <a:r>
              <a:rPr lang="en-US" dirty="0"/>
              <a:t>Further analyses is necessary to determine the strength and actual impact of this </a:t>
            </a:r>
            <a:r>
              <a:rPr lang="en-US" dirty="0" err="1"/>
              <a:t>hypothesised</a:t>
            </a:r>
            <a:r>
              <a:rPr lang="en-US" dirty="0"/>
              <a:t> effect</a:t>
            </a:r>
          </a:p>
        </p:txBody>
      </p:sp>
    </p:spTree>
    <p:extLst>
      <p:ext uri="{BB962C8B-B14F-4D97-AF65-F5344CB8AC3E}">
        <p14:creationId xmlns:p14="http://schemas.microsoft.com/office/powerpoint/2010/main" val="86541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BB80-6A1B-DB3A-399D-D39E6A835196}"/>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78824E5B-1DB9-2128-4AD8-B7211B622E9C}"/>
              </a:ext>
            </a:extLst>
          </p:cNvPr>
          <p:cNvSpPr>
            <a:spLocks noGrp="1"/>
          </p:cNvSpPr>
          <p:nvPr>
            <p:ph idx="1"/>
          </p:nvPr>
        </p:nvSpPr>
        <p:spPr/>
        <p:txBody>
          <a:bodyPr>
            <a:normAutofit fontScale="85000" lnSpcReduction="20000"/>
          </a:bodyPr>
          <a:lstStyle/>
          <a:p>
            <a:r>
              <a:rPr lang="en-US" dirty="0"/>
              <a:t>Job seekers in the ICT industry may find more success in Q2 and Q3 as most companies appear to recruit more during this period due to relatively higher resignation rates, among other factors, than in other quarters</a:t>
            </a:r>
          </a:p>
          <a:p>
            <a:r>
              <a:rPr lang="en-US" dirty="0"/>
              <a:t>ICT companies should not be too concerned about increased resignation rates due to incidence of retrenchment as it does not seem to predict resignation rates as much as other factors like hours worked and possibly even job satisfaction (</a:t>
            </a:r>
            <a:r>
              <a:rPr lang="en-US" dirty="0" err="1"/>
              <a:t>hypothesised</a:t>
            </a:r>
            <a:r>
              <a:rPr lang="en-US" dirty="0"/>
              <a:t> and requires further analysis)</a:t>
            </a:r>
          </a:p>
          <a:p>
            <a:r>
              <a:rPr lang="en-US" dirty="0"/>
              <a:t>Employees should readily expect higher incidences of retrenchment during periods of recession, as seen in 2022 where the economy was going into a recession</a:t>
            </a:r>
          </a:p>
          <a:p>
            <a:r>
              <a:rPr lang="en-US" dirty="0"/>
              <a:t>Higher education intakes for ICT-related courses might be somewhat correlated with jobs data, but these should be taken with strong caveats if considering them as indicators of industry demand.</a:t>
            </a:r>
          </a:p>
        </p:txBody>
      </p:sp>
    </p:spTree>
    <p:extLst>
      <p:ext uri="{BB962C8B-B14F-4D97-AF65-F5344CB8AC3E}">
        <p14:creationId xmlns:p14="http://schemas.microsoft.com/office/powerpoint/2010/main" val="3650384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6" name="Picture 5" descr="A screenshot of a computer&#10;&#10;Description automatically generated with medium confidence">
            <a:extLst>
              <a:ext uri="{FF2B5EF4-FFF2-40B4-BE49-F238E27FC236}">
                <a16:creationId xmlns:a16="http://schemas.microsoft.com/office/drawing/2014/main" id="{5EDF5434-6C3F-C6D3-CCD7-3FAAF88BFA22}"/>
              </a:ext>
            </a:extLst>
          </p:cNvPr>
          <p:cNvPicPr>
            <a:picLocks noChangeAspect="1"/>
          </p:cNvPicPr>
          <p:nvPr/>
        </p:nvPicPr>
        <p:blipFill>
          <a:blip r:embed="rId2"/>
          <a:stretch>
            <a:fillRect/>
          </a:stretch>
        </p:blipFill>
        <p:spPr>
          <a:xfrm>
            <a:off x="2209800" y="1383632"/>
            <a:ext cx="7772400" cy="3686174"/>
          </a:xfrm>
          <a:prstGeom prst="rect">
            <a:avLst/>
          </a:prstGeom>
        </p:spPr>
      </p:pic>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3"/>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4"/>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5"/>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6"/>
          <a:stretch>
            <a:fillRect/>
          </a:stretch>
        </p:blipFill>
        <p:spPr>
          <a:xfrm>
            <a:off x="4032626" y="6098726"/>
            <a:ext cx="1025747" cy="540000"/>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7"/>
          <a:srcRect/>
          <a:stretch/>
        </p:blipFill>
        <p:spPr>
          <a:xfrm>
            <a:off x="5258907" y="6201277"/>
            <a:ext cx="1189312" cy="314072"/>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8"/>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9"/>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10"/>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1"/>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2"/>
          <a:srcRect/>
          <a:stretch/>
        </p:blipFill>
        <p:spPr>
          <a:xfrm>
            <a:off x="11120583" y="6251918"/>
            <a:ext cx="871691" cy="212789"/>
          </a:xfrm>
          <a:prstGeom prst="rect">
            <a:avLst/>
          </a:prstGeom>
        </p:spPr>
      </p:pic>
    </p:spTree>
    <p:extLst>
      <p:ext uri="{BB962C8B-B14F-4D97-AF65-F5344CB8AC3E}">
        <p14:creationId xmlns:p14="http://schemas.microsoft.com/office/powerpoint/2010/main" val="62400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554012" y="1274896"/>
            <a:ext cx="9083975" cy="4308207"/>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4032626" y="6098726"/>
            <a:ext cx="1025747" cy="540000"/>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6"/>
          <a:srcRect/>
          <a:stretch/>
        </p:blipFill>
        <p:spPr>
          <a:xfrm>
            <a:off x="5258907" y="6201277"/>
            <a:ext cx="1189312" cy="314072"/>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11120583" y="6251918"/>
            <a:ext cx="871691" cy="212789"/>
          </a:xfrm>
          <a:prstGeom prst="rect">
            <a:avLst/>
          </a:prstGeom>
        </p:spPr>
      </p:pic>
    </p:spTree>
    <p:extLst>
      <p:ext uri="{BB962C8B-B14F-4D97-AF65-F5344CB8AC3E}">
        <p14:creationId xmlns:p14="http://schemas.microsoft.com/office/powerpoint/2010/main" val="164981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77864" y="1577306"/>
            <a:ext cx="9036271" cy="3703387"/>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4032626" y="6098726"/>
            <a:ext cx="1025747" cy="540000"/>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6"/>
          <a:srcRect/>
          <a:stretch/>
        </p:blipFill>
        <p:spPr>
          <a:xfrm>
            <a:off x="5258907" y="6201277"/>
            <a:ext cx="1189312" cy="314072"/>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11120583" y="6251918"/>
            <a:ext cx="871691" cy="212789"/>
          </a:xfrm>
          <a:prstGeom prst="rect">
            <a:avLst/>
          </a:prstGeom>
        </p:spPr>
      </p:pic>
    </p:spTree>
    <p:extLst>
      <p:ext uri="{BB962C8B-B14F-4D97-AF65-F5344CB8AC3E}">
        <p14:creationId xmlns:p14="http://schemas.microsoft.com/office/powerpoint/2010/main" val="370274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2730194" y="1247325"/>
            <a:ext cx="6731612" cy="4689851"/>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4032626" y="6098726"/>
            <a:ext cx="1025747" cy="540000"/>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6"/>
          <a:srcRect/>
          <a:stretch/>
        </p:blipFill>
        <p:spPr>
          <a:xfrm>
            <a:off x="5258907" y="6201277"/>
            <a:ext cx="1189312" cy="314072"/>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11120583" y="6251918"/>
            <a:ext cx="871691" cy="212789"/>
          </a:xfrm>
          <a:prstGeom prst="rect">
            <a:avLst/>
          </a:prstGeom>
        </p:spPr>
      </p:pic>
    </p:spTree>
    <p:extLst>
      <p:ext uri="{BB962C8B-B14F-4D97-AF65-F5344CB8AC3E}">
        <p14:creationId xmlns:p14="http://schemas.microsoft.com/office/powerpoint/2010/main" val="344699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2176171" y="1421732"/>
            <a:ext cx="7839657" cy="4127153"/>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6"/>
          <a:srcRect/>
          <a:stretch/>
        </p:blipFill>
        <p:spPr>
          <a:xfrm>
            <a:off x="5258907" y="6201277"/>
            <a:ext cx="1189312" cy="314072"/>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11120583" y="6251918"/>
            <a:ext cx="871691" cy="212789"/>
          </a:xfrm>
          <a:prstGeom prst="rect">
            <a:avLst/>
          </a:prstGeom>
        </p:spPr>
      </p:pic>
    </p:spTree>
    <p:extLst>
      <p:ext uri="{BB962C8B-B14F-4D97-AF65-F5344CB8AC3E}">
        <p14:creationId xmlns:p14="http://schemas.microsoft.com/office/powerpoint/2010/main" val="574902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56C-9377-265B-12C0-7473FC42E57E}"/>
              </a:ext>
            </a:extLst>
          </p:cNvPr>
          <p:cNvSpPr>
            <a:spLocks noGrp="1"/>
          </p:cNvSpPr>
          <p:nvPr>
            <p:ph type="title"/>
          </p:nvPr>
        </p:nvSpPr>
        <p:spPr>
          <a:xfrm>
            <a:off x="838200" y="365125"/>
            <a:ext cx="10515600" cy="1018507"/>
          </a:xfrm>
        </p:spPr>
        <p:txBody>
          <a:bodyPr/>
          <a:lstStyle/>
          <a:p>
            <a:pPr algn="ctr"/>
            <a:r>
              <a:rPr lang="en-US" dirty="0"/>
              <a:t>Datasets</a:t>
            </a:r>
          </a:p>
        </p:txBody>
      </p:sp>
      <p:pic>
        <p:nvPicPr>
          <p:cNvPr id="16" name="Picture 15" descr="Text&#10;&#10;Description automatically generated">
            <a:extLst>
              <a:ext uri="{FF2B5EF4-FFF2-40B4-BE49-F238E27FC236}">
                <a16:creationId xmlns:a16="http://schemas.microsoft.com/office/drawing/2014/main" id="{66EB742A-3DAB-5EAE-A049-E4613719E0E5}"/>
              </a:ext>
            </a:extLst>
          </p:cNvPr>
          <p:cNvPicPr>
            <a:picLocks noChangeAspect="1"/>
          </p:cNvPicPr>
          <p:nvPr/>
        </p:nvPicPr>
        <p:blipFill>
          <a:blip r:embed="rId2"/>
          <a:stretch>
            <a:fillRect/>
          </a:stretch>
        </p:blipFill>
        <p:spPr>
          <a:xfrm>
            <a:off x="199725" y="6098726"/>
            <a:ext cx="1138605" cy="540000"/>
          </a:xfrm>
          <a:prstGeom prst="rect">
            <a:avLst/>
          </a:prstGeom>
        </p:spPr>
      </p:pic>
      <p:pic>
        <p:nvPicPr>
          <p:cNvPr id="19" name="Picture 18" descr="Text&#10;&#10;Description automatically generated">
            <a:extLst>
              <a:ext uri="{FF2B5EF4-FFF2-40B4-BE49-F238E27FC236}">
                <a16:creationId xmlns:a16="http://schemas.microsoft.com/office/drawing/2014/main" id="{1CF06863-3422-0192-8A6D-52ABD539C933}"/>
              </a:ext>
            </a:extLst>
          </p:cNvPr>
          <p:cNvPicPr>
            <a:picLocks noChangeAspect="1"/>
          </p:cNvPicPr>
          <p:nvPr/>
        </p:nvPicPr>
        <p:blipFill>
          <a:blip r:embed="rId3"/>
          <a:stretch>
            <a:fillRect/>
          </a:stretch>
        </p:blipFill>
        <p:spPr>
          <a:xfrm>
            <a:off x="1538864" y="6088313"/>
            <a:ext cx="1317601" cy="540000"/>
          </a:xfrm>
          <a:prstGeom prst="rect">
            <a:avLst/>
          </a:prstGeom>
        </p:spPr>
      </p:pic>
      <p:pic>
        <p:nvPicPr>
          <p:cNvPr id="21" name="Picture 20" descr="Text&#10;&#10;Description automatically generated">
            <a:extLst>
              <a:ext uri="{FF2B5EF4-FFF2-40B4-BE49-F238E27FC236}">
                <a16:creationId xmlns:a16="http://schemas.microsoft.com/office/drawing/2014/main" id="{53FAB219-DC27-EF56-EA64-978D5C92334D}"/>
              </a:ext>
            </a:extLst>
          </p:cNvPr>
          <p:cNvPicPr>
            <a:picLocks noChangeAspect="1"/>
          </p:cNvPicPr>
          <p:nvPr/>
        </p:nvPicPr>
        <p:blipFill>
          <a:blip r:embed="rId4"/>
          <a:stretch>
            <a:fillRect/>
          </a:stretch>
        </p:blipFill>
        <p:spPr>
          <a:xfrm>
            <a:off x="3056999" y="6098726"/>
            <a:ext cx="775093" cy="540000"/>
          </a:xfrm>
          <a:prstGeom prst="rect">
            <a:avLst/>
          </a:prstGeom>
        </p:spPr>
      </p:pic>
      <p:pic>
        <p:nvPicPr>
          <p:cNvPr id="23" name="Picture 22" descr="A picture containing text, screenshot, monitor&#10;&#10;Description automatically generated">
            <a:extLst>
              <a:ext uri="{FF2B5EF4-FFF2-40B4-BE49-F238E27FC236}">
                <a16:creationId xmlns:a16="http://schemas.microsoft.com/office/drawing/2014/main" id="{77117484-BB41-EA91-72E0-904BEB3B61D2}"/>
              </a:ext>
            </a:extLst>
          </p:cNvPr>
          <p:cNvPicPr>
            <a:picLocks noChangeAspect="1"/>
          </p:cNvPicPr>
          <p:nvPr/>
        </p:nvPicPr>
        <p:blipFill>
          <a:blip r:embed="rId5"/>
          <a:stretch>
            <a:fillRect/>
          </a:stretch>
        </p:blipFill>
        <p:spPr>
          <a:xfrm>
            <a:off x="4032626" y="6098726"/>
            <a:ext cx="1025747" cy="540000"/>
          </a:xfrm>
          <a:prstGeom prst="rect">
            <a:avLst/>
          </a:prstGeom>
        </p:spPr>
      </p:pic>
      <p:pic>
        <p:nvPicPr>
          <p:cNvPr id="25" name="Picture 24">
            <a:extLst>
              <a:ext uri="{FF2B5EF4-FFF2-40B4-BE49-F238E27FC236}">
                <a16:creationId xmlns:a16="http://schemas.microsoft.com/office/drawing/2014/main" id="{00D9D7CD-BEA6-EE64-870F-24CE9A78FE63}"/>
              </a:ext>
            </a:extLst>
          </p:cNvPr>
          <p:cNvPicPr>
            <a:picLocks noChangeAspect="1"/>
          </p:cNvPicPr>
          <p:nvPr/>
        </p:nvPicPr>
        <p:blipFill>
          <a:blip r:embed="rId6"/>
          <a:srcRect/>
          <a:stretch/>
        </p:blipFill>
        <p:spPr>
          <a:xfrm>
            <a:off x="579188" y="1846556"/>
            <a:ext cx="11033623" cy="2913749"/>
          </a:xfrm>
          <a:prstGeom prst="rect">
            <a:avLst/>
          </a:prstGeom>
        </p:spPr>
      </p:pic>
      <p:pic>
        <p:nvPicPr>
          <p:cNvPr id="38" name="Picture 37" descr="Graphical user interface, text, application, chat or text message&#10;&#10;Description automatically generated">
            <a:extLst>
              <a:ext uri="{FF2B5EF4-FFF2-40B4-BE49-F238E27FC236}">
                <a16:creationId xmlns:a16="http://schemas.microsoft.com/office/drawing/2014/main" id="{48C69C16-0065-4E97-A6E4-F7E736D4DBB6}"/>
              </a:ext>
            </a:extLst>
          </p:cNvPr>
          <p:cNvPicPr>
            <a:picLocks noChangeAspect="1"/>
          </p:cNvPicPr>
          <p:nvPr/>
        </p:nvPicPr>
        <p:blipFill>
          <a:blip r:embed="rId7"/>
          <a:stretch>
            <a:fillRect/>
          </a:stretch>
        </p:blipFill>
        <p:spPr>
          <a:xfrm>
            <a:off x="6648753" y="6088313"/>
            <a:ext cx="1037813" cy="540000"/>
          </a:xfrm>
          <a:prstGeom prst="rect">
            <a:avLst/>
          </a:prstGeom>
        </p:spPr>
      </p:pic>
      <p:pic>
        <p:nvPicPr>
          <p:cNvPr id="40" name="Picture 39" descr="Text&#10;&#10;Description automatically generated">
            <a:extLst>
              <a:ext uri="{FF2B5EF4-FFF2-40B4-BE49-F238E27FC236}">
                <a16:creationId xmlns:a16="http://schemas.microsoft.com/office/drawing/2014/main" id="{8310590B-0FC0-AE04-E083-EE76799C1D3E}"/>
              </a:ext>
            </a:extLst>
          </p:cNvPr>
          <p:cNvPicPr>
            <a:picLocks noChangeAspect="1"/>
          </p:cNvPicPr>
          <p:nvPr/>
        </p:nvPicPr>
        <p:blipFill>
          <a:blip r:embed="rId8"/>
          <a:stretch>
            <a:fillRect/>
          </a:stretch>
        </p:blipFill>
        <p:spPr>
          <a:xfrm>
            <a:off x="7887100" y="6098726"/>
            <a:ext cx="644211" cy="540000"/>
          </a:xfrm>
          <a:prstGeom prst="rect">
            <a:avLst/>
          </a:prstGeom>
        </p:spPr>
      </p:pic>
      <p:pic>
        <p:nvPicPr>
          <p:cNvPr id="42" name="Picture 41" descr="Text&#10;&#10;Description automatically generated">
            <a:extLst>
              <a:ext uri="{FF2B5EF4-FFF2-40B4-BE49-F238E27FC236}">
                <a16:creationId xmlns:a16="http://schemas.microsoft.com/office/drawing/2014/main" id="{A007B266-C578-6BDF-3148-7543D9B41931}"/>
              </a:ext>
            </a:extLst>
          </p:cNvPr>
          <p:cNvPicPr>
            <a:picLocks noChangeAspect="1"/>
          </p:cNvPicPr>
          <p:nvPr/>
        </p:nvPicPr>
        <p:blipFill>
          <a:blip r:embed="rId9"/>
          <a:stretch>
            <a:fillRect/>
          </a:stretch>
        </p:blipFill>
        <p:spPr>
          <a:xfrm>
            <a:off x="8731845" y="6088313"/>
            <a:ext cx="938530" cy="540000"/>
          </a:xfrm>
          <a:prstGeom prst="rect">
            <a:avLst/>
          </a:prstGeom>
        </p:spPr>
      </p:pic>
      <p:pic>
        <p:nvPicPr>
          <p:cNvPr id="44" name="Picture 43" descr="Text&#10;&#10;Description automatically generated">
            <a:extLst>
              <a:ext uri="{FF2B5EF4-FFF2-40B4-BE49-F238E27FC236}">
                <a16:creationId xmlns:a16="http://schemas.microsoft.com/office/drawing/2014/main" id="{7D0B74B1-764E-81BB-7424-9ECE26A72FC0}"/>
              </a:ext>
            </a:extLst>
          </p:cNvPr>
          <p:cNvPicPr>
            <a:picLocks noChangeAspect="1"/>
          </p:cNvPicPr>
          <p:nvPr/>
        </p:nvPicPr>
        <p:blipFill>
          <a:blip r:embed="rId10"/>
          <a:stretch>
            <a:fillRect/>
          </a:stretch>
        </p:blipFill>
        <p:spPr>
          <a:xfrm>
            <a:off x="9870909" y="6088313"/>
            <a:ext cx="1049143" cy="540000"/>
          </a:xfrm>
          <a:prstGeom prst="rect">
            <a:avLst/>
          </a:prstGeom>
        </p:spPr>
      </p:pic>
      <p:pic>
        <p:nvPicPr>
          <p:cNvPr id="46" name="Picture 45">
            <a:extLst>
              <a:ext uri="{FF2B5EF4-FFF2-40B4-BE49-F238E27FC236}">
                <a16:creationId xmlns:a16="http://schemas.microsoft.com/office/drawing/2014/main" id="{529B9667-0845-6708-67CA-DFF19A2881DA}"/>
              </a:ext>
            </a:extLst>
          </p:cNvPr>
          <p:cNvPicPr>
            <a:picLocks noChangeAspect="1"/>
          </p:cNvPicPr>
          <p:nvPr/>
        </p:nvPicPr>
        <p:blipFill>
          <a:blip r:embed="rId11"/>
          <a:srcRect/>
          <a:stretch/>
        </p:blipFill>
        <p:spPr>
          <a:xfrm>
            <a:off x="11120583" y="6251918"/>
            <a:ext cx="871691" cy="212789"/>
          </a:xfrm>
          <a:prstGeom prst="rect">
            <a:avLst/>
          </a:prstGeom>
        </p:spPr>
      </p:pic>
    </p:spTree>
    <p:extLst>
      <p:ext uri="{BB962C8B-B14F-4D97-AF65-F5344CB8AC3E}">
        <p14:creationId xmlns:p14="http://schemas.microsoft.com/office/powerpoint/2010/main" val="4274225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981</Words>
  <Application>Microsoft Macintosh PowerPoint</Application>
  <PresentationFormat>Widescreen</PresentationFormat>
  <Paragraphs>119</Paragraphs>
  <Slides>39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Futura Medium</vt:lpstr>
      <vt:lpstr>Office Theme</vt:lpstr>
      <vt:lpstr>Predicting resignation rates in the ICT industry and trend analysis for ICT higher education intakes</vt:lpstr>
      <vt:lpstr>Datasets</vt:lpstr>
      <vt:lpstr>Datasets</vt:lpstr>
      <vt:lpstr>Datasets</vt:lpstr>
      <vt:lpstr>Datasets</vt:lpstr>
      <vt:lpstr>Datasets</vt:lpstr>
      <vt:lpstr>Datasets</vt:lpstr>
      <vt:lpstr>Datasets</vt:lpstr>
      <vt:lpstr>Datasets</vt:lpstr>
      <vt:lpstr>Datasets</vt:lpstr>
      <vt:lpstr>Datasets</vt:lpstr>
      <vt:lpstr>Datasets</vt:lpstr>
      <vt:lpstr>Datasets</vt:lpstr>
      <vt:lpstr>Datasets</vt:lpstr>
      <vt:lpstr>Mean yearly jobs data in the ICT industry</vt:lpstr>
      <vt:lpstr>Tests of normality</vt:lpstr>
      <vt:lpstr>Job Vacancy Rate</vt:lpstr>
      <vt:lpstr>Recruitment Rate</vt:lpstr>
      <vt:lpstr>Resignation Rate</vt:lpstr>
      <vt:lpstr>ANOVA tests for quarterly averages of job vacancy, recruitment and resignation rates</vt:lpstr>
      <vt:lpstr>ANOVA tests for quarterly averages of job vacancy, recruitment and resignation rates</vt:lpstr>
      <vt:lpstr>ANOVA tests for quarterly averages of job vacancy, recruitment and resignation rates</vt:lpstr>
      <vt:lpstr>Correlation of variables with resignation rates</vt:lpstr>
      <vt:lpstr>Correlation of variables with resignation rates</vt:lpstr>
      <vt:lpstr>Correlation of variables with resignation rates</vt:lpstr>
      <vt:lpstr>Predicting resignation rates</vt:lpstr>
      <vt:lpstr>Predicting resignation rates</vt:lpstr>
      <vt:lpstr>Predicting resignation rates</vt:lpstr>
      <vt:lpstr>Time series analysis of Incidence of Retrenchment and Resignation Rates</vt:lpstr>
      <vt:lpstr>Time series analysis of Incidence of Retrenchment and Resignation Rates</vt:lpstr>
      <vt:lpstr>Takeaways</vt:lpstr>
      <vt:lpstr>Correlation of variables with polytechnic and university intakes for ICT-related courses </vt:lpstr>
      <vt:lpstr>Time series analysis of polytechnic and university intakes for ICT-related courses </vt:lpstr>
      <vt:lpstr>Time series analysis of polytechnic and university intakes for ICT-related courses </vt:lpstr>
      <vt:lpstr>Time series analysis of polytechnic and university intakes for ICT-related courses </vt:lpstr>
      <vt:lpstr>Time series analysis of polytechnic and university intakes for ICT-related courses </vt:lpstr>
      <vt:lpstr>Takeaways</vt:lpstr>
      <vt:lpstr>Takeaways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Iylia Hutta</dc:creator>
  <cp:lastModifiedBy>Iylia Hutta</cp:lastModifiedBy>
  <cp:revision>70</cp:revision>
  <dcterms:created xsi:type="dcterms:W3CDTF">2023-02-06T11:00:24Z</dcterms:created>
  <dcterms:modified xsi:type="dcterms:W3CDTF">2023-02-11T14:57:07Z</dcterms:modified>
</cp:coreProperties>
</file>